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1"/>
  </p:notesMasterIdLst>
  <p:sldIdLst>
    <p:sldId id="256" r:id="rId2"/>
    <p:sldId id="257" r:id="rId3"/>
    <p:sldId id="259" r:id="rId4"/>
    <p:sldId id="278" r:id="rId5"/>
    <p:sldId id="260" r:id="rId6"/>
    <p:sldId id="261" r:id="rId7"/>
    <p:sldId id="263" r:id="rId8"/>
    <p:sldId id="262" r:id="rId9"/>
    <p:sldId id="300" r:id="rId10"/>
    <p:sldId id="265" r:id="rId11"/>
    <p:sldId id="266" r:id="rId12"/>
    <p:sldId id="267" r:id="rId13"/>
    <p:sldId id="268" r:id="rId14"/>
    <p:sldId id="269" r:id="rId15"/>
    <p:sldId id="272" r:id="rId16"/>
    <p:sldId id="273" r:id="rId17"/>
    <p:sldId id="271" r:id="rId18"/>
    <p:sldId id="301" r:id="rId19"/>
    <p:sldId id="275" r:id="rId20"/>
    <p:sldId id="276" r:id="rId21"/>
    <p:sldId id="277" r:id="rId22"/>
    <p:sldId id="291" r:id="rId23"/>
    <p:sldId id="279" r:id="rId24"/>
    <p:sldId id="280" r:id="rId25"/>
    <p:sldId id="281" r:id="rId26"/>
    <p:sldId id="286" r:id="rId27"/>
    <p:sldId id="287" r:id="rId28"/>
    <p:sldId id="288" r:id="rId29"/>
    <p:sldId id="289" r:id="rId30"/>
    <p:sldId id="290" r:id="rId31"/>
    <p:sldId id="292" r:id="rId32"/>
    <p:sldId id="293" r:id="rId33"/>
    <p:sldId id="294" r:id="rId34"/>
    <p:sldId id="295" r:id="rId35"/>
    <p:sldId id="297" r:id="rId36"/>
    <p:sldId id="298" r:id="rId37"/>
    <p:sldId id="299" r:id="rId38"/>
    <p:sldId id="284" r:id="rId39"/>
    <p:sldId id="285" r:id="rId4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72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43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29455C-64C5-4040-8EB5-99DAAC8DAF98}" type="datetimeFigureOut">
              <a:rPr lang="ko-KR" altLang="en-US" smtClean="0"/>
              <a:t>2019-02-10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0F51A1-F338-4FD3-95C4-995948E2B7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46467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2CC96-00EC-4472-B791-C013C9762AF6}" type="datetime1">
              <a:rPr lang="ko-KR" altLang="en-US" smtClean="0"/>
              <a:t>2019-02-10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RF</a:t>
            </a:r>
            <a:r>
              <a:rPr lang="ko-KR" altLang="en-US" smtClean="0"/>
              <a:t>공학</a:t>
            </a:r>
            <a:r>
              <a:rPr lang="en-US" altLang="ko-KR" smtClean="0"/>
              <a:t>_</a:t>
            </a:r>
            <a:r>
              <a:rPr lang="ko-KR" altLang="en-US" smtClean="0"/>
              <a:t>팀프로젝트</a:t>
            </a:r>
            <a:r>
              <a:rPr lang="en-US" altLang="ko-KR" smtClean="0"/>
              <a:t>_5</a:t>
            </a:r>
            <a:r>
              <a:rPr lang="ko-KR" altLang="en-US" smtClean="0"/>
              <a:t>조</a:t>
            </a:r>
            <a:r>
              <a:rPr lang="en-US" altLang="ko-KR" smtClean="0"/>
              <a:t>_PPT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6D451-5BA9-48F7-A3E7-5098BF78AA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03220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6A533-6582-4511-9B7D-E6A864D7FF0F}" type="datetime1">
              <a:rPr lang="ko-KR" altLang="en-US" smtClean="0"/>
              <a:t>2019-02-10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RF</a:t>
            </a:r>
            <a:r>
              <a:rPr lang="ko-KR" altLang="en-US" smtClean="0"/>
              <a:t>공학</a:t>
            </a:r>
            <a:r>
              <a:rPr lang="en-US" altLang="ko-KR" smtClean="0"/>
              <a:t>_</a:t>
            </a:r>
            <a:r>
              <a:rPr lang="ko-KR" altLang="en-US" smtClean="0"/>
              <a:t>팀프로젝트</a:t>
            </a:r>
            <a:r>
              <a:rPr lang="en-US" altLang="ko-KR" smtClean="0"/>
              <a:t>_5</a:t>
            </a:r>
            <a:r>
              <a:rPr lang="ko-KR" altLang="en-US" smtClean="0"/>
              <a:t>조</a:t>
            </a:r>
            <a:r>
              <a:rPr lang="en-US" altLang="ko-KR" smtClean="0"/>
              <a:t>_PPT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6D451-5BA9-48F7-A3E7-5098BF78AA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14989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27FF4-1A13-45B2-87FC-931DDB653AFB}" type="datetime1">
              <a:rPr lang="ko-KR" altLang="en-US" smtClean="0"/>
              <a:t>2019-02-10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RF</a:t>
            </a:r>
            <a:r>
              <a:rPr lang="ko-KR" altLang="en-US" smtClean="0"/>
              <a:t>공학</a:t>
            </a:r>
            <a:r>
              <a:rPr lang="en-US" altLang="ko-KR" smtClean="0"/>
              <a:t>_</a:t>
            </a:r>
            <a:r>
              <a:rPr lang="ko-KR" altLang="en-US" smtClean="0"/>
              <a:t>팀프로젝트</a:t>
            </a:r>
            <a:r>
              <a:rPr lang="en-US" altLang="ko-KR" smtClean="0"/>
              <a:t>_5</a:t>
            </a:r>
            <a:r>
              <a:rPr lang="ko-KR" altLang="en-US" smtClean="0"/>
              <a:t>조</a:t>
            </a:r>
            <a:r>
              <a:rPr lang="en-US" altLang="ko-KR" smtClean="0"/>
              <a:t>_PPT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6D451-5BA9-48F7-A3E7-5098BF78AA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68142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5C264-179F-4417-B6E8-3B1CD3BA28BD}" type="datetime1">
              <a:rPr lang="ko-KR" altLang="en-US" smtClean="0"/>
              <a:t>2019-02-10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RF</a:t>
            </a:r>
            <a:r>
              <a:rPr lang="ko-KR" altLang="en-US" smtClean="0"/>
              <a:t>공학</a:t>
            </a:r>
            <a:r>
              <a:rPr lang="en-US" altLang="ko-KR" smtClean="0"/>
              <a:t>_</a:t>
            </a:r>
            <a:r>
              <a:rPr lang="ko-KR" altLang="en-US" smtClean="0"/>
              <a:t>팀프로젝트</a:t>
            </a:r>
            <a:r>
              <a:rPr lang="en-US" altLang="ko-KR" smtClean="0"/>
              <a:t>_5</a:t>
            </a:r>
            <a:r>
              <a:rPr lang="ko-KR" altLang="en-US" smtClean="0"/>
              <a:t>조</a:t>
            </a:r>
            <a:r>
              <a:rPr lang="en-US" altLang="ko-KR" smtClean="0"/>
              <a:t>_PPT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6D451-5BA9-48F7-A3E7-5098BF78AA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75870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F73095-14FB-4090-A501-C7617E479CC3}" type="datetime1">
              <a:rPr lang="ko-KR" altLang="en-US" smtClean="0"/>
              <a:t>2019-02-10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RF</a:t>
            </a:r>
            <a:r>
              <a:rPr lang="ko-KR" altLang="en-US" smtClean="0"/>
              <a:t>공학</a:t>
            </a:r>
            <a:r>
              <a:rPr lang="en-US" altLang="ko-KR" smtClean="0"/>
              <a:t>_</a:t>
            </a:r>
            <a:r>
              <a:rPr lang="ko-KR" altLang="en-US" smtClean="0"/>
              <a:t>팀프로젝트</a:t>
            </a:r>
            <a:r>
              <a:rPr lang="en-US" altLang="ko-KR" smtClean="0"/>
              <a:t>_5</a:t>
            </a:r>
            <a:r>
              <a:rPr lang="ko-KR" altLang="en-US" smtClean="0"/>
              <a:t>조</a:t>
            </a:r>
            <a:r>
              <a:rPr lang="en-US" altLang="ko-KR" smtClean="0"/>
              <a:t>_PPT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6D451-5BA9-48F7-A3E7-5098BF78AA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02742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90940-CA99-4EE1-8477-D59BDF910790}" type="datetime1">
              <a:rPr lang="ko-KR" altLang="en-US" smtClean="0"/>
              <a:t>2019-02-10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RF</a:t>
            </a:r>
            <a:r>
              <a:rPr lang="ko-KR" altLang="en-US" smtClean="0"/>
              <a:t>공학</a:t>
            </a:r>
            <a:r>
              <a:rPr lang="en-US" altLang="ko-KR" smtClean="0"/>
              <a:t>_</a:t>
            </a:r>
            <a:r>
              <a:rPr lang="ko-KR" altLang="en-US" smtClean="0"/>
              <a:t>팀프로젝트</a:t>
            </a:r>
            <a:r>
              <a:rPr lang="en-US" altLang="ko-KR" smtClean="0"/>
              <a:t>_5</a:t>
            </a:r>
            <a:r>
              <a:rPr lang="ko-KR" altLang="en-US" smtClean="0"/>
              <a:t>조</a:t>
            </a:r>
            <a:r>
              <a:rPr lang="en-US" altLang="ko-KR" smtClean="0"/>
              <a:t>_PPT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6D451-5BA9-48F7-A3E7-5098BF78AA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49031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37766-FB07-49B1-A638-CA365677A80E}" type="datetime1">
              <a:rPr lang="ko-KR" altLang="en-US" smtClean="0"/>
              <a:t>2019-02-10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RF</a:t>
            </a:r>
            <a:r>
              <a:rPr lang="ko-KR" altLang="en-US" smtClean="0"/>
              <a:t>공학</a:t>
            </a:r>
            <a:r>
              <a:rPr lang="en-US" altLang="ko-KR" smtClean="0"/>
              <a:t>_</a:t>
            </a:r>
            <a:r>
              <a:rPr lang="ko-KR" altLang="en-US" smtClean="0"/>
              <a:t>팀프로젝트</a:t>
            </a:r>
            <a:r>
              <a:rPr lang="en-US" altLang="ko-KR" smtClean="0"/>
              <a:t>_5</a:t>
            </a:r>
            <a:r>
              <a:rPr lang="ko-KR" altLang="en-US" smtClean="0"/>
              <a:t>조</a:t>
            </a:r>
            <a:r>
              <a:rPr lang="en-US" altLang="ko-KR" smtClean="0"/>
              <a:t>_PPT</a:t>
            </a:r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6D451-5BA9-48F7-A3E7-5098BF78AA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31186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740AE-1963-4D8D-B630-5B83C1B468F1}" type="datetime1">
              <a:rPr lang="ko-KR" altLang="en-US" smtClean="0"/>
              <a:t>2019-02-10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RF</a:t>
            </a:r>
            <a:r>
              <a:rPr lang="ko-KR" altLang="en-US" smtClean="0"/>
              <a:t>공학</a:t>
            </a:r>
            <a:r>
              <a:rPr lang="en-US" altLang="ko-KR" smtClean="0"/>
              <a:t>_</a:t>
            </a:r>
            <a:r>
              <a:rPr lang="ko-KR" altLang="en-US" smtClean="0"/>
              <a:t>팀프로젝트</a:t>
            </a:r>
            <a:r>
              <a:rPr lang="en-US" altLang="ko-KR" smtClean="0"/>
              <a:t>_5</a:t>
            </a:r>
            <a:r>
              <a:rPr lang="ko-KR" altLang="en-US" smtClean="0"/>
              <a:t>조</a:t>
            </a:r>
            <a:r>
              <a:rPr lang="en-US" altLang="ko-KR" smtClean="0"/>
              <a:t>_PPT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6D451-5BA9-48F7-A3E7-5098BF78AA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13813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2AE3C5-5683-4593-903C-5F581C5D1D09}" type="datetime1">
              <a:rPr lang="ko-KR" altLang="en-US" smtClean="0"/>
              <a:t>2019-02-10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RF</a:t>
            </a:r>
            <a:r>
              <a:rPr lang="ko-KR" altLang="en-US" smtClean="0"/>
              <a:t>공학</a:t>
            </a:r>
            <a:r>
              <a:rPr lang="en-US" altLang="ko-KR" smtClean="0"/>
              <a:t>_</a:t>
            </a:r>
            <a:r>
              <a:rPr lang="ko-KR" altLang="en-US" smtClean="0"/>
              <a:t>팀프로젝트</a:t>
            </a:r>
            <a:r>
              <a:rPr lang="en-US" altLang="ko-KR" smtClean="0"/>
              <a:t>_5</a:t>
            </a:r>
            <a:r>
              <a:rPr lang="ko-KR" altLang="en-US" smtClean="0"/>
              <a:t>조</a:t>
            </a:r>
            <a:r>
              <a:rPr lang="en-US" altLang="ko-KR" smtClean="0"/>
              <a:t>_PPT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6D451-5BA9-48F7-A3E7-5098BF78AA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87210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B4AFD-16C8-4FAC-B6DA-476A7C4B6078}" type="datetime1">
              <a:rPr lang="ko-KR" altLang="en-US" smtClean="0"/>
              <a:t>2019-02-10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RF</a:t>
            </a:r>
            <a:r>
              <a:rPr lang="ko-KR" altLang="en-US" smtClean="0"/>
              <a:t>공학</a:t>
            </a:r>
            <a:r>
              <a:rPr lang="en-US" altLang="ko-KR" smtClean="0"/>
              <a:t>_</a:t>
            </a:r>
            <a:r>
              <a:rPr lang="ko-KR" altLang="en-US" smtClean="0"/>
              <a:t>팀프로젝트</a:t>
            </a:r>
            <a:r>
              <a:rPr lang="en-US" altLang="ko-KR" smtClean="0"/>
              <a:t>_5</a:t>
            </a:r>
            <a:r>
              <a:rPr lang="ko-KR" altLang="en-US" smtClean="0"/>
              <a:t>조</a:t>
            </a:r>
            <a:r>
              <a:rPr lang="en-US" altLang="ko-KR" smtClean="0"/>
              <a:t>_PPT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6D451-5BA9-48F7-A3E7-5098BF78AA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88060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F659C-14BD-4A0A-9987-93829874E7A7}" type="datetime1">
              <a:rPr lang="ko-KR" altLang="en-US" smtClean="0"/>
              <a:t>2019-02-10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RF</a:t>
            </a:r>
            <a:r>
              <a:rPr lang="ko-KR" altLang="en-US" smtClean="0"/>
              <a:t>공학</a:t>
            </a:r>
            <a:r>
              <a:rPr lang="en-US" altLang="ko-KR" smtClean="0"/>
              <a:t>_</a:t>
            </a:r>
            <a:r>
              <a:rPr lang="ko-KR" altLang="en-US" smtClean="0"/>
              <a:t>팀프로젝트</a:t>
            </a:r>
            <a:r>
              <a:rPr lang="en-US" altLang="ko-KR" smtClean="0"/>
              <a:t>_5</a:t>
            </a:r>
            <a:r>
              <a:rPr lang="ko-KR" altLang="en-US" smtClean="0"/>
              <a:t>조</a:t>
            </a:r>
            <a:r>
              <a:rPr lang="en-US" altLang="ko-KR" smtClean="0"/>
              <a:t>_PPT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6D451-5BA9-48F7-A3E7-5098BF78AA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85013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54A255-83B0-4B9D-BE9F-7E58B93E8743}" type="datetime1">
              <a:rPr lang="ko-KR" altLang="en-US" smtClean="0"/>
              <a:t>2019-02-10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ko-KR" smtClean="0"/>
              <a:t>RF</a:t>
            </a:r>
            <a:r>
              <a:rPr lang="ko-KR" altLang="en-US" smtClean="0"/>
              <a:t>공학</a:t>
            </a:r>
            <a:r>
              <a:rPr lang="en-US" altLang="ko-KR" smtClean="0"/>
              <a:t>_</a:t>
            </a:r>
            <a:r>
              <a:rPr lang="ko-KR" altLang="en-US" smtClean="0"/>
              <a:t>팀프로젝트</a:t>
            </a:r>
            <a:r>
              <a:rPr lang="en-US" altLang="ko-KR" smtClean="0"/>
              <a:t>_5</a:t>
            </a:r>
            <a:r>
              <a:rPr lang="ko-KR" altLang="en-US" smtClean="0"/>
              <a:t>조</a:t>
            </a:r>
            <a:r>
              <a:rPr lang="en-US" altLang="ko-KR" smtClean="0"/>
              <a:t>_PPT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C6D451-5BA9-48F7-A3E7-5098BF78AA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49054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microsoft.com/office/2007/relationships/hdphoto" Target="../media/hdphoto1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16.png"/><Relationship Id="rId3" Type="http://schemas.openxmlformats.org/officeDocument/2006/relationships/image" Target="../media/image30.PNG"/><Relationship Id="rId7" Type="http://schemas.openxmlformats.org/officeDocument/2006/relationships/image" Target="../media/image15.png"/><Relationship Id="rId12" Type="http://schemas.openxmlformats.org/officeDocument/2006/relationships/image" Target="../media/image35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11" Type="http://schemas.openxmlformats.org/officeDocument/2006/relationships/image" Target="../media/image34.png"/><Relationship Id="rId5" Type="http://schemas.openxmlformats.org/officeDocument/2006/relationships/image" Target="../media/image13.jpg"/><Relationship Id="rId15" Type="http://schemas.microsoft.com/office/2007/relationships/hdphoto" Target="../media/hdphoto1.wdp"/><Relationship Id="rId10" Type="http://schemas.openxmlformats.org/officeDocument/2006/relationships/image" Target="../media/image33.png"/><Relationship Id="rId4" Type="http://schemas.openxmlformats.org/officeDocument/2006/relationships/image" Target="../media/image12.PNG"/><Relationship Id="rId9" Type="http://schemas.openxmlformats.org/officeDocument/2006/relationships/image" Target="../media/image32.PNG"/><Relationship Id="rId1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2.png"/><Relationship Id="rId4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2.png"/><Relationship Id="rId4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2.png"/><Relationship Id="rId4" Type="http://schemas.openxmlformats.org/officeDocument/2006/relationships/image" Target="../media/image5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4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7.png"/><Relationship Id="rId7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3.jpg"/><Relationship Id="rId7" Type="http://schemas.openxmlformats.org/officeDocument/2006/relationships/image" Target="../media/image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대학생을 위한 팀 프로젝트 잘 하는 법. – Life is ...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6584" y="142875"/>
            <a:ext cx="5244016" cy="3494981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142064" y="2029439"/>
            <a:ext cx="7992208" cy="1176338"/>
          </a:xfrm>
          <a:solidFill>
            <a:schemeClr val="tx1"/>
          </a:solidFill>
        </p:spPr>
        <p:txBody>
          <a:bodyPr/>
          <a:lstStyle/>
          <a:p>
            <a:r>
              <a:rPr lang="en-US" altLang="ko-KR" b="1" dirty="0" smtClean="0">
                <a:solidFill>
                  <a:srgbClr val="0070C0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RF</a:t>
            </a:r>
            <a:r>
              <a:rPr lang="ko-KR" altLang="en-US" b="1" dirty="0" smtClean="0">
                <a:solidFill>
                  <a:srgbClr val="0070C0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공학 </a:t>
            </a:r>
            <a:r>
              <a:rPr lang="en-US" altLang="ko-KR" b="1" dirty="0" smtClean="0">
                <a:solidFill>
                  <a:schemeClr val="bg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Team Project</a:t>
            </a:r>
            <a:endParaRPr lang="ko-KR" altLang="en-US" b="1" dirty="0">
              <a:solidFill>
                <a:schemeClr val="bg1"/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16592" y="3771587"/>
            <a:ext cx="9144000" cy="1655762"/>
          </a:xfrm>
        </p:spPr>
        <p:txBody>
          <a:bodyPr/>
          <a:lstStyle/>
          <a:p>
            <a:r>
              <a:rPr lang="en-US" altLang="ko-KR" dirty="0" smtClean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[FBL780BC</a:t>
            </a:r>
            <a:r>
              <a:rPr lang="ko-KR" altLang="en-US" dirty="0" smtClean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을 사용한 </a:t>
            </a:r>
            <a:r>
              <a:rPr lang="en-US" altLang="ko-KR" dirty="0" smtClean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BLE </a:t>
            </a:r>
            <a:r>
              <a:rPr lang="ko-KR" altLang="en-US" dirty="0" smtClean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네트워크 설계</a:t>
            </a:r>
            <a:r>
              <a:rPr lang="en-US" altLang="ko-KR" dirty="0" smtClean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]_5</a:t>
            </a:r>
            <a:r>
              <a:rPr lang="ko-KR" altLang="en-US" dirty="0" smtClean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조</a:t>
            </a:r>
            <a:endParaRPr lang="ko-KR" altLang="en-US" dirty="0"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519482" y="4599468"/>
            <a:ext cx="538162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전자공학과 </a:t>
            </a:r>
            <a:r>
              <a:rPr lang="en-US" altLang="ko-KR" sz="2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201233780 </a:t>
            </a:r>
            <a:r>
              <a:rPr lang="ko-KR" altLang="en-US" sz="240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최서우</a:t>
            </a:r>
            <a:endParaRPr lang="en-US" altLang="ko-KR" sz="24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2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전자공학과 </a:t>
            </a:r>
            <a:r>
              <a:rPr lang="en-US" altLang="ko-KR" sz="2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201133512 </a:t>
            </a:r>
            <a:r>
              <a:rPr lang="ko-KR" altLang="en-US" sz="240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김성섭</a:t>
            </a:r>
            <a:endParaRPr lang="en-US" altLang="ko-KR" sz="24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2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전자공학과 </a:t>
            </a:r>
            <a:r>
              <a:rPr lang="en-US" altLang="ko-KR" sz="2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201233766 </a:t>
            </a:r>
            <a:r>
              <a:rPr lang="ko-KR" altLang="en-US" sz="240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오탁종</a:t>
            </a:r>
            <a:endParaRPr lang="en-US" altLang="ko-KR" sz="24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2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전자공학과 </a:t>
            </a:r>
            <a:r>
              <a:rPr lang="en-US" altLang="ko-KR" sz="2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201133536 </a:t>
            </a:r>
            <a:r>
              <a:rPr lang="ko-KR" altLang="en-US" sz="2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정사도</a:t>
            </a:r>
            <a:endParaRPr lang="en-US" altLang="ko-KR" sz="24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2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전자공학과 </a:t>
            </a:r>
            <a:r>
              <a:rPr lang="en-US" altLang="ko-KR" sz="2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201133543 </a:t>
            </a:r>
            <a:r>
              <a:rPr lang="ko-KR" altLang="en-US" sz="2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최성훈</a:t>
            </a:r>
            <a:endParaRPr lang="ko-KR" altLang="en-US" sz="2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6D451-5BA9-48F7-A3E7-5098BF78AABE}" type="slidenum">
              <a:rPr lang="ko-KR" altLang="en-US" smtClean="0"/>
              <a:t>1</a:t>
            </a:fld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7687" b="86395" l="7483" r="9047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185" t="10413" r="10924" b="9335"/>
          <a:stretch/>
        </p:blipFill>
        <p:spPr>
          <a:xfrm>
            <a:off x="10996488" y="0"/>
            <a:ext cx="1195512" cy="12477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030876" y="4163271"/>
            <a:ext cx="616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과목명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RF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공학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10,11,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화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9) 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담당 교수님 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기현철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교수님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RF</a:t>
            </a:r>
            <a:r>
              <a:rPr lang="ko-KR" altLang="en-US" smtClean="0"/>
              <a:t>공학</a:t>
            </a:r>
            <a:r>
              <a:rPr lang="en-US" altLang="ko-KR" smtClean="0"/>
              <a:t>_</a:t>
            </a:r>
            <a:r>
              <a:rPr lang="ko-KR" altLang="en-US" smtClean="0"/>
              <a:t>팀프로젝트</a:t>
            </a:r>
            <a:r>
              <a:rPr lang="en-US" altLang="ko-KR" smtClean="0"/>
              <a:t>_5</a:t>
            </a:r>
            <a:r>
              <a:rPr lang="ko-KR" altLang="en-US" smtClean="0"/>
              <a:t>조</a:t>
            </a:r>
            <a:r>
              <a:rPr lang="en-US" altLang="ko-KR" smtClean="0"/>
              <a:t>_PPT</a:t>
            </a:r>
            <a:endParaRPr lang="ko-KR" altLang="en-US"/>
          </a:p>
        </p:txBody>
      </p:sp>
      <p:pic>
        <p:nvPicPr>
          <p:cNvPr id="12" name="그림 11" descr="무료 일러스트: 전구, 빛, 아이콘, 실루엣, 배, 램프 ...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292" y="1990423"/>
            <a:ext cx="1254370" cy="1254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780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17604" b="16771"/>
          <a:stretch/>
        </p:blipFill>
        <p:spPr>
          <a:xfrm rot="5400000">
            <a:off x="3447255" y="1533989"/>
            <a:ext cx="4344133" cy="506815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247185" y="5870802"/>
            <a:ext cx="4380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2016. 11.24 </a:t>
            </a:r>
            <a:r>
              <a:rPr lang="ko-KR" altLang="en-US" dirty="0" smtClean="0"/>
              <a:t>용산역 전자부품 구매</a:t>
            </a:r>
            <a:endParaRPr lang="ko-KR" altLang="en-US" dirty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6D451-5BA9-48F7-A3E7-5098BF78AABE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RF</a:t>
            </a:r>
            <a:r>
              <a:rPr lang="ko-KR" altLang="en-US" smtClean="0"/>
              <a:t>공학</a:t>
            </a:r>
            <a:r>
              <a:rPr lang="en-US" altLang="ko-KR" smtClean="0"/>
              <a:t>_</a:t>
            </a:r>
            <a:r>
              <a:rPr lang="ko-KR" altLang="en-US" smtClean="0"/>
              <a:t>팀프로젝트</a:t>
            </a:r>
            <a:r>
              <a:rPr lang="en-US" altLang="ko-KR" smtClean="0"/>
              <a:t>_5</a:t>
            </a:r>
            <a:r>
              <a:rPr lang="ko-KR" altLang="en-US" smtClean="0"/>
              <a:t>조</a:t>
            </a:r>
            <a:r>
              <a:rPr lang="en-US" altLang="ko-KR" smtClean="0"/>
              <a:t>_PPT</a:t>
            </a:r>
            <a:endParaRPr lang="ko-KR" altLang="en-US"/>
          </a:p>
        </p:txBody>
      </p:sp>
      <p:sp>
        <p:nvSpPr>
          <p:cNvPr id="9" name="제목 1"/>
          <p:cNvSpPr txBox="1">
            <a:spLocks/>
          </p:cNvSpPr>
          <p:nvPr/>
        </p:nvSpPr>
        <p:spPr>
          <a:xfrm>
            <a:off x="928504" y="944233"/>
            <a:ext cx="2368611" cy="784713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smtClean="0">
                <a:solidFill>
                  <a:schemeClr val="bg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부품 구매</a:t>
            </a:r>
            <a:endParaRPr lang="ko-KR" altLang="en-US" b="1" dirty="0">
              <a:solidFill>
                <a:schemeClr val="bg1"/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pic>
        <p:nvPicPr>
          <p:cNvPr id="10" name="그림 9" descr="무료 일러스트: 전구, 빛, 아이콘, 실루엣, 배, 램프 ...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4123" y="641630"/>
            <a:ext cx="1254370" cy="125437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7687" b="86395" l="7483" r="9047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185" t="10413" r="10924" b="9335"/>
          <a:stretch/>
        </p:blipFill>
        <p:spPr>
          <a:xfrm>
            <a:off x="10996488" y="0"/>
            <a:ext cx="1195512" cy="124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693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965832" y="6257959"/>
            <a:ext cx="40290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/>
              <a:t>소스 입력 전</a:t>
            </a:r>
            <a:endParaRPr lang="ko-KR" altLang="en-US" sz="24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t="36466"/>
          <a:stretch/>
        </p:blipFill>
        <p:spPr>
          <a:xfrm>
            <a:off x="993812" y="1835053"/>
            <a:ext cx="3820120" cy="431482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038614" y="6259810"/>
            <a:ext cx="40290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/>
              <a:t>소스 입력 캡쳐 본</a:t>
            </a:r>
            <a:endParaRPr lang="ko-KR" altLang="en-US" sz="2400" dirty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3"/>
          <a:srcRect b="29421"/>
          <a:stretch/>
        </p:blipFill>
        <p:spPr>
          <a:xfrm>
            <a:off x="7124339" y="1726972"/>
            <a:ext cx="3524971" cy="4422906"/>
          </a:xfrm>
          <a:prstGeom prst="rect">
            <a:avLst/>
          </a:prstGeom>
        </p:spPr>
      </p:pic>
      <p:sp>
        <p:nvSpPr>
          <p:cNvPr id="17" name="슬라이드 번호 개체 틀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6D451-5BA9-48F7-A3E7-5098BF78AABE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RF</a:t>
            </a:r>
            <a:r>
              <a:rPr lang="ko-KR" altLang="en-US" smtClean="0"/>
              <a:t>공학</a:t>
            </a:r>
            <a:r>
              <a:rPr lang="en-US" altLang="ko-KR" smtClean="0"/>
              <a:t>_</a:t>
            </a:r>
            <a:r>
              <a:rPr lang="ko-KR" altLang="en-US" smtClean="0"/>
              <a:t>팀프로젝트</a:t>
            </a:r>
            <a:r>
              <a:rPr lang="en-US" altLang="ko-KR" smtClean="0"/>
              <a:t>_5</a:t>
            </a:r>
            <a:r>
              <a:rPr lang="ko-KR" altLang="en-US" smtClean="0"/>
              <a:t>조</a:t>
            </a:r>
            <a:r>
              <a:rPr lang="en-US" altLang="ko-KR" smtClean="0"/>
              <a:t>_PPT</a:t>
            </a:r>
            <a:endParaRPr lang="ko-KR" altLang="en-US"/>
          </a:p>
        </p:txBody>
      </p:sp>
      <p:sp>
        <p:nvSpPr>
          <p:cNvPr id="11" name="제목 1"/>
          <p:cNvSpPr txBox="1">
            <a:spLocks/>
          </p:cNvSpPr>
          <p:nvPr/>
        </p:nvSpPr>
        <p:spPr>
          <a:xfrm>
            <a:off x="928504" y="944233"/>
            <a:ext cx="3226777" cy="784713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b="1" dirty="0" smtClean="0">
                <a:solidFill>
                  <a:schemeClr val="bg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LCD </a:t>
            </a:r>
            <a:r>
              <a:rPr lang="ko-KR" altLang="en-US" b="1" dirty="0" smtClean="0">
                <a:solidFill>
                  <a:schemeClr val="bg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동작 확인</a:t>
            </a:r>
            <a:endParaRPr lang="ko-KR" altLang="en-US" b="1" dirty="0">
              <a:solidFill>
                <a:schemeClr val="bg1"/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pic>
        <p:nvPicPr>
          <p:cNvPr id="12" name="그림 11" descr="무료 일러스트: 전구, 빛, 아이콘, 실루엣, 배, 램프 ...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4123" y="641630"/>
            <a:ext cx="1254370" cy="125437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7687" b="86395" l="7483" r="9047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185" t="10413" r="10924" b="9335"/>
          <a:stretch/>
        </p:blipFill>
        <p:spPr>
          <a:xfrm>
            <a:off x="10996488" y="0"/>
            <a:ext cx="1195512" cy="124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66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6250253"/>
            <a:ext cx="40290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/>
              <a:t>소스 입력 전</a:t>
            </a:r>
            <a:endParaRPr lang="ko-KR" altLang="en-US" sz="24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t="36466"/>
          <a:stretch/>
        </p:blipFill>
        <p:spPr>
          <a:xfrm>
            <a:off x="0" y="1827344"/>
            <a:ext cx="3820120" cy="431482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rcRect t="37319"/>
          <a:stretch/>
        </p:blipFill>
        <p:spPr>
          <a:xfrm>
            <a:off x="4169687" y="1824038"/>
            <a:ext cx="3872151" cy="431482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820120" y="6243638"/>
            <a:ext cx="43932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/>
              <a:t>소스 입력 후</a:t>
            </a:r>
            <a:r>
              <a:rPr lang="en-US" altLang="ko-KR" sz="2400" dirty="0" smtClean="0"/>
              <a:t>(</a:t>
            </a:r>
            <a:r>
              <a:rPr lang="ko-KR" altLang="en-US" sz="2400" dirty="0" smtClean="0"/>
              <a:t>온도변화 전</a:t>
            </a:r>
            <a:r>
              <a:rPr lang="en-US" altLang="ko-KR" sz="2400" dirty="0" smtClean="0"/>
              <a:t>)</a:t>
            </a:r>
            <a:endParaRPr lang="ko-KR" altLang="en-US" sz="2400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4"/>
          <a:srcRect t="35286"/>
          <a:stretch/>
        </p:blipFill>
        <p:spPr>
          <a:xfrm>
            <a:off x="8324730" y="1824038"/>
            <a:ext cx="3747628" cy="431151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068575" y="6250253"/>
            <a:ext cx="43932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/>
              <a:t>소스 입력 후</a:t>
            </a:r>
            <a:r>
              <a:rPr lang="en-US" altLang="ko-KR" sz="2400" dirty="0" smtClean="0"/>
              <a:t>(</a:t>
            </a:r>
            <a:r>
              <a:rPr lang="ko-KR" altLang="en-US" sz="2400" dirty="0" smtClean="0"/>
              <a:t>온도변화 후</a:t>
            </a:r>
            <a:r>
              <a:rPr lang="en-US" altLang="ko-KR" sz="2400" dirty="0" smtClean="0"/>
              <a:t>)</a:t>
            </a:r>
            <a:endParaRPr lang="ko-KR" altLang="en-US" sz="2400" dirty="0"/>
          </a:p>
        </p:txBody>
      </p:sp>
      <p:sp>
        <p:nvSpPr>
          <p:cNvPr id="11" name="오른쪽 화살표 10"/>
          <p:cNvSpPr/>
          <p:nvPr/>
        </p:nvSpPr>
        <p:spPr>
          <a:xfrm>
            <a:off x="3514725" y="3705225"/>
            <a:ext cx="933450" cy="5715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오른쪽 화살표 11"/>
          <p:cNvSpPr/>
          <p:nvPr/>
        </p:nvSpPr>
        <p:spPr>
          <a:xfrm>
            <a:off x="7858005" y="3686176"/>
            <a:ext cx="933450" cy="5715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6D451-5BA9-48F7-A3E7-5098BF78AABE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14" name="제목 1"/>
          <p:cNvSpPr txBox="1">
            <a:spLocks/>
          </p:cNvSpPr>
          <p:nvPr/>
        </p:nvSpPr>
        <p:spPr>
          <a:xfrm>
            <a:off x="928504" y="944233"/>
            <a:ext cx="3226777" cy="784713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b="1" dirty="0" smtClean="0">
                <a:solidFill>
                  <a:schemeClr val="bg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LCD </a:t>
            </a:r>
            <a:r>
              <a:rPr lang="ko-KR" altLang="en-US" b="1" dirty="0" smtClean="0">
                <a:solidFill>
                  <a:schemeClr val="bg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시험 동작</a:t>
            </a:r>
            <a:endParaRPr lang="ko-KR" altLang="en-US" b="1" dirty="0">
              <a:solidFill>
                <a:schemeClr val="bg1"/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pic>
        <p:nvPicPr>
          <p:cNvPr id="15" name="그림 14" descr="무료 일러스트: 전구, 빛, 아이콘, 실루엣, 배, 램프 ...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4123" y="641630"/>
            <a:ext cx="1254370" cy="125437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7687" b="86395" l="7483" r="9047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185" t="10413" r="10924" b="9335"/>
          <a:stretch/>
        </p:blipFill>
        <p:spPr>
          <a:xfrm>
            <a:off x="10996488" y="0"/>
            <a:ext cx="1195512" cy="124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962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l="3133" r="55762" b="20029"/>
          <a:stretch/>
        </p:blipFill>
        <p:spPr>
          <a:xfrm>
            <a:off x="1843087" y="1843088"/>
            <a:ext cx="3686175" cy="327183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276475" y="5114925"/>
            <a:ext cx="281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Central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7025" y="1843088"/>
            <a:ext cx="3352800" cy="3876675"/>
          </a:xfrm>
          <a:prstGeom prst="rect">
            <a:avLst/>
          </a:prstGeom>
        </p:spPr>
      </p:pic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6D451-5BA9-48F7-A3E7-5098BF78AABE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RF</a:t>
            </a:r>
            <a:r>
              <a:rPr lang="ko-KR" altLang="en-US" smtClean="0"/>
              <a:t>공학</a:t>
            </a:r>
            <a:r>
              <a:rPr lang="en-US" altLang="ko-KR" smtClean="0"/>
              <a:t>_</a:t>
            </a:r>
            <a:r>
              <a:rPr lang="ko-KR" altLang="en-US" smtClean="0"/>
              <a:t>팀프로젝트</a:t>
            </a:r>
            <a:r>
              <a:rPr lang="en-US" altLang="ko-KR" smtClean="0"/>
              <a:t>_5</a:t>
            </a:r>
            <a:r>
              <a:rPr lang="ko-KR" altLang="en-US" smtClean="0"/>
              <a:t>조</a:t>
            </a:r>
            <a:r>
              <a:rPr lang="en-US" altLang="ko-KR" smtClean="0"/>
              <a:t>_PPT</a:t>
            </a:r>
            <a:endParaRPr lang="ko-KR" altLang="en-US"/>
          </a:p>
        </p:txBody>
      </p:sp>
      <p:sp>
        <p:nvSpPr>
          <p:cNvPr id="11" name="제목 1"/>
          <p:cNvSpPr txBox="1">
            <a:spLocks/>
          </p:cNvSpPr>
          <p:nvPr/>
        </p:nvSpPr>
        <p:spPr>
          <a:xfrm>
            <a:off x="928504" y="944233"/>
            <a:ext cx="4232581" cy="784713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 smtClean="0">
                <a:solidFill>
                  <a:schemeClr val="bg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블루투스 설정</a:t>
            </a:r>
            <a:r>
              <a:rPr lang="en-US" altLang="ko-KR" b="1" dirty="0" smtClean="0">
                <a:solidFill>
                  <a:schemeClr val="bg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(Central)</a:t>
            </a:r>
            <a:endParaRPr lang="ko-KR" altLang="en-US" b="1" dirty="0">
              <a:solidFill>
                <a:schemeClr val="bg1"/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pic>
        <p:nvPicPr>
          <p:cNvPr id="12" name="그림 11" descr="무료 일러스트: 전구, 빛, 아이콘, 실루엣, 배, 램프 ...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4123" y="641630"/>
            <a:ext cx="1254370" cy="125437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7687" b="86395" l="7483" r="9047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185" t="10413" r="10924" b="9335"/>
          <a:stretch/>
        </p:blipFill>
        <p:spPr>
          <a:xfrm>
            <a:off x="10996488" y="0"/>
            <a:ext cx="1195512" cy="124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749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l="3133" r="55762" b="20029"/>
          <a:stretch/>
        </p:blipFill>
        <p:spPr>
          <a:xfrm>
            <a:off x="1843087" y="1843088"/>
            <a:ext cx="3686175" cy="3271837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rcRect l="230" t="27962" r="76504" b="21648"/>
          <a:stretch/>
        </p:blipFill>
        <p:spPr>
          <a:xfrm>
            <a:off x="6367254" y="1843088"/>
            <a:ext cx="3753268" cy="457248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731478" y="5294068"/>
            <a:ext cx="281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Peripheral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6429375" y="4105275"/>
            <a:ext cx="1552575" cy="1619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구부러진 연결선 8"/>
          <p:cNvCxnSpPr>
            <a:stCxn id="7" idx="3"/>
          </p:cNvCxnSpPr>
          <p:nvPr/>
        </p:nvCxnSpPr>
        <p:spPr>
          <a:xfrm flipV="1">
            <a:off x="7981950" y="2971800"/>
            <a:ext cx="2166937" cy="1214438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0239375" y="2571750"/>
            <a:ext cx="17621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ADC0 Port</a:t>
            </a:r>
          </a:p>
          <a:p>
            <a:r>
              <a:rPr lang="ko-KR" altLang="en-US" dirty="0" smtClean="0"/>
              <a:t>연결 사용 시</a:t>
            </a:r>
            <a:endParaRPr lang="en-US" altLang="ko-KR" dirty="0" smtClean="0"/>
          </a:p>
          <a:p>
            <a:r>
              <a:rPr lang="en-US" altLang="ko-KR" dirty="0"/>
              <a:t>1</a:t>
            </a:r>
            <a:r>
              <a:rPr lang="ko-KR" altLang="en-US" dirty="0" smtClean="0"/>
              <a:t>초 설정</a:t>
            </a:r>
            <a:endParaRPr lang="ko-KR" altLang="en-US" dirty="0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6D451-5BA9-48F7-A3E7-5098BF78AABE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3950677" y="6448425"/>
            <a:ext cx="4114800" cy="365125"/>
          </a:xfrm>
        </p:spPr>
        <p:txBody>
          <a:bodyPr/>
          <a:lstStyle/>
          <a:p>
            <a:r>
              <a:rPr lang="en-US" altLang="ko-KR" dirty="0" smtClean="0"/>
              <a:t>RF</a:t>
            </a:r>
            <a:r>
              <a:rPr lang="ko-KR" altLang="en-US" dirty="0" smtClean="0"/>
              <a:t>공학</a:t>
            </a:r>
            <a:r>
              <a:rPr lang="en-US" altLang="ko-KR" dirty="0" smtClean="0"/>
              <a:t>_</a:t>
            </a:r>
            <a:r>
              <a:rPr lang="ko-KR" altLang="en-US" dirty="0" err="1" smtClean="0"/>
              <a:t>팀프로젝트</a:t>
            </a:r>
            <a:r>
              <a:rPr lang="en-US" altLang="ko-KR" dirty="0" smtClean="0"/>
              <a:t>_5</a:t>
            </a:r>
            <a:r>
              <a:rPr lang="ko-KR" altLang="en-US" dirty="0" smtClean="0"/>
              <a:t>조</a:t>
            </a:r>
            <a:r>
              <a:rPr lang="en-US" altLang="ko-KR" dirty="0" smtClean="0"/>
              <a:t>_PPT</a:t>
            </a:r>
            <a:endParaRPr lang="ko-KR" altLang="en-US" dirty="0"/>
          </a:p>
        </p:txBody>
      </p:sp>
      <p:sp>
        <p:nvSpPr>
          <p:cNvPr id="14" name="제목 1"/>
          <p:cNvSpPr txBox="1">
            <a:spLocks/>
          </p:cNvSpPr>
          <p:nvPr/>
        </p:nvSpPr>
        <p:spPr>
          <a:xfrm>
            <a:off x="972465" y="970995"/>
            <a:ext cx="4751327" cy="784713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 smtClean="0">
                <a:solidFill>
                  <a:schemeClr val="bg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블루투스 설정</a:t>
            </a:r>
            <a:r>
              <a:rPr lang="en-US" altLang="ko-KR" b="1" dirty="0" smtClean="0">
                <a:solidFill>
                  <a:schemeClr val="bg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(Peripheral)</a:t>
            </a:r>
            <a:endParaRPr lang="ko-KR" altLang="en-US" b="1" dirty="0">
              <a:solidFill>
                <a:schemeClr val="bg1"/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pic>
        <p:nvPicPr>
          <p:cNvPr id="15" name="그림 14" descr="무료 일러스트: 전구, 빛, 아이콘, 실루엣, 배, 램프 ...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4123" y="641630"/>
            <a:ext cx="1254370" cy="125437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7687" b="86395" l="7483" r="9047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185" t="10413" r="10924" b="9335"/>
          <a:stretch/>
        </p:blipFill>
        <p:spPr>
          <a:xfrm>
            <a:off x="10996488" y="0"/>
            <a:ext cx="1195512" cy="124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94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062" y="2031549"/>
            <a:ext cx="5543358" cy="364807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0554" y="2031548"/>
            <a:ext cx="5324475" cy="364807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96720" y="5806172"/>
            <a:ext cx="281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스캐닝 시작</a:t>
            </a:r>
            <a:r>
              <a:rPr lang="en-US" altLang="ko-KR" dirty="0" smtClean="0"/>
              <a:t>/ </a:t>
            </a:r>
            <a:r>
              <a:rPr lang="ko-KR" altLang="en-US" dirty="0" smtClean="0"/>
              <a:t>스캐닝 멈춤</a:t>
            </a:r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6D451-5BA9-48F7-A3E7-5098BF78AABE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RF</a:t>
            </a:r>
            <a:r>
              <a:rPr lang="ko-KR" altLang="en-US" smtClean="0"/>
              <a:t>공학</a:t>
            </a:r>
            <a:r>
              <a:rPr lang="en-US" altLang="ko-KR" smtClean="0"/>
              <a:t>_</a:t>
            </a:r>
            <a:r>
              <a:rPr lang="ko-KR" altLang="en-US" smtClean="0"/>
              <a:t>팀프로젝트</a:t>
            </a:r>
            <a:r>
              <a:rPr lang="en-US" altLang="ko-KR" smtClean="0"/>
              <a:t>_5</a:t>
            </a:r>
            <a:r>
              <a:rPr lang="ko-KR" altLang="en-US" smtClean="0"/>
              <a:t>조</a:t>
            </a:r>
            <a:r>
              <a:rPr lang="en-US" altLang="ko-KR" smtClean="0"/>
              <a:t>_PPT</a:t>
            </a:r>
            <a:endParaRPr lang="ko-KR" altLang="en-US"/>
          </a:p>
        </p:txBody>
      </p:sp>
      <p:sp>
        <p:nvSpPr>
          <p:cNvPr id="10" name="제목 1"/>
          <p:cNvSpPr txBox="1">
            <a:spLocks/>
          </p:cNvSpPr>
          <p:nvPr/>
        </p:nvSpPr>
        <p:spPr>
          <a:xfrm>
            <a:off x="928504" y="944233"/>
            <a:ext cx="4232581" cy="784713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 smtClean="0">
                <a:solidFill>
                  <a:schemeClr val="bg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블루투스 무선 연결</a:t>
            </a:r>
            <a:endParaRPr lang="ko-KR" altLang="en-US" b="1" dirty="0">
              <a:solidFill>
                <a:schemeClr val="bg1"/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pic>
        <p:nvPicPr>
          <p:cNvPr id="11" name="그림 10" descr="무료 일러스트: 전구, 빛, 아이콘, 실루엣, 배, 램프 ...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4123" y="641630"/>
            <a:ext cx="1254370" cy="125437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6620608" y="3499338"/>
            <a:ext cx="712177" cy="16705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구부러진 연결선 5"/>
          <p:cNvCxnSpPr/>
          <p:nvPr/>
        </p:nvCxnSpPr>
        <p:spPr>
          <a:xfrm rot="5400000" flipH="1" flipV="1">
            <a:off x="6798652" y="1778245"/>
            <a:ext cx="1899139" cy="1543050"/>
          </a:xfrm>
          <a:prstGeom prst="curvedConnector3">
            <a:avLst>
              <a:gd name="adj1" fmla="val 94907"/>
            </a:avLst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8311661" y="1359614"/>
            <a:ext cx="2540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Peripheral Address</a:t>
            </a:r>
            <a:endParaRPr lang="ko-KR" altLang="en-US" dirty="0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7687" b="86395" l="7483" r="9047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185" t="10413" r="10924" b="9335"/>
          <a:stretch/>
        </p:blipFill>
        <p:spPr>
          <a:xfrm>
            <a:off x="10996488" y="0"/>
            <a:ext cx="1195512" cy="124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237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59117" r="2796"/>
          <a:stretch/>
        </p:blipFill>
        <p:spPr>
          <a:xfrm>
            <a:off x="2087734" y="1719261"/>
            <a:ext cx="2206869" cy="458628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l="60204"/>
          <a:stretch/>
        </p:blipFill>
        <p:spPr>
          <a:xfrm>
            <a:off x="7552825" y="1682192"/>
            <a:ext cx="2429375" cy="458628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781469" y="6305549"/>
            <a:ext cx="281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무선 연결 전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357812" y="6305549"/>
            <a:ext cx="281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무선 연결 후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명령어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6D451-5BA9-48F7-A3E7-5098BF78AABE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RF</a:t>
            </a:r>
            <a:r>
              <a:rPr lang="ko-KR" altLang="en-US" smtClean="0"/>
              <a:t>공학</a:t>
            </a:r>
            <a:r>
              <a:rPr lang="en-US" altLang="ko-KR" smtClean="0"/>
              <a:t>_</a:t>
            </a:r>
            <a:r>
              <a:rPr lang="ko-KR" altLang="en-US" smtClean="0"/>
              <a:t>팀프로젝트</a:t>
            </a:r>
            <a:r>
              <a:rPr lang="en-US" altLang="ko-KR" smtClean="0"/>
              <a:t>_5</a:t>
            </a:r>
            <a:r>
              <a:rPr lang="ko-KR" altLang="en-US" smtClean="0"/>
              <a:t>조</a:t>
            </a:r>
            <a:r>
              <a:rPr lang="en-US" altLang="ko-KR" smtClean="0"/>
              <a:t>_PPT</a:t>
            </a:r>
            <a:endParaRPr lang="ko-KR" altLang="en-US"/>
          </a:p>
        </p:txBody>
      </p:sp>
      <p:sp>
        <p:nvSpPr>
          <p:cNvPr id="11" name="제목 1"/>
          <p:cNvSpPr txBox="1">
            <a:spLocks/>
          </p:cNvSpPr>
          <p:nvPr/>
        </p:nvSpPr>
        <p:spPr>
          <a:xfrm>
            <a:off x="960283" y="777179"/>
            <a:ext cx="4232581" cy="784713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 smtClean="0">
                <a:solidFill>
                  <a:schemeClr val="bg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블루투스 연결 확인</a:t>
            </a:r>
            <a:endParaRPr lang="ko-KR" altLang="en-US" b="1" dirty="0">
              <a:solidFill>
                <a:schemeClr val="bg1"/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pic>
        <p:nvPicPr>
          <p:cNvPr id="12" name="그림 11" descr="무료 일러스트: 전구, 빛, 아이콘, 실루엣, 배, 램프 ...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3224" y="414093"/>
            <a:ext cx="1254370" cy="1254370"/>
          </a:xfrm>
          <a:prstGeom prst="rect">
            <a:avLst/>
          </a:prstGeom>
        </p:spPr>
      </p:pic>
      <p:sp>
        <p:nvSpPr>
          <p:cNvPr id="5" name="줄무늬가 있는 오른쪽 화살표 4"/>
          <p:cNvSpPr/>
          <p:nvPr/>
        </p:nvSpPr>
        <p:spPr>
          <a:xfrm>
            <a:off x="4438489" y="3010528"/>
            <a:ext cx="2970450" cy="923192"/>
          </a:xfrm>
          <a:prstGeom prst="striped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/>
          <p:cNvSpPr/>
          <p:nvPr/>
        </p:nvSpPr>
        <p:spPr>
          <a:xfrm>
            <a:off x="3076573" y="3059723"/>
            <a:ext cx="785446" cy="703385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8610600" y="3124200"/>
            <a:ext cx="785446" cy="703385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4484310" y="2875057"/>
            <a:ext cx="30685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명령어</a:t>
            </a:r>
            <a:r>
              <a:rPr lang="en-US" altLang="ko-KR" b="1" dirty="0" smtClean="0"/>
              <a:t>: </a:t>
            </a:r>
            <a:r>
              <a:rPr lang="en-US" altLang="ko-KR" b="1" dirty="0" err="1" smtClean="0"/>
              <a:t>atd</a:t>
            </a:r>
            <a:r>
              <a:rPr lang="en-US" altLang="ko-KR" b="1" dirty="0" smtClean="0"/>
              <a:t>+(address)</a:t>
            </a:r>
            <a:endParaRPr lang="ko-KR" altLang="en-US" b="1" dirty="0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7687" b="86395" l="7483" r="9047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185" t="10413" r="10924" b="9335"/>
          <a:stretch/>
        </p:blipFill>
        <p:spPr>
          <a:xfrm>
            <a:off x="10996488" y="0"/>
            <a:ext cx="1195512" cy="124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101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2139" y="1997268"/>
            <a:ext cx="2436201" cy="247121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4650" y="1933574"/>
            <a:ext cx="2647950" cy="2572483"/>
          </a:xfrm>
          <a:prstGeom prst="rect">
            <a:avLst/>
          </a:prstGeom>
        </p:spPr>
      </p:pic>
      <p:sp>
        <p:nvSpPr>
          <p:cNvPr id="3" name="톱니 모양의 오른쪽 화살표 2"/>
          <p:cNvSpPr/>
          <p:nvPr/>
        </p:nvSpPr>
        <p:spPr>
          <a:xfrm>
            <a:off x="5395245" y="2961915"/>
            <a:ext cx="1057275" cy="576262"/>
          </a:xfrm>
          <a:prstGeom prst="notched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304508" y="4521445"/>
            <a:ext cx="2066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DHT11</a:t>
            </a:r>
            <a:endParaRPr lang="ko-KR" alt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7848600" y="4526358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LM35</a:t>
            </a:r>
            <a:endParaRPr lang="ko-KR" altLang="en-US" b="1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6D451-5BA9-48F7-A3E7-5098BF78AABE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519112" y="5020942"/>
            <a:ext cx="111537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DHT11</a:t>
            </a:r>
            <a:r>
              <a:rPr lang="ko-KR" altLang="en-US" dirty="0" smtClean="0"/>
              <a:t>은 디지털 신호만 출력하는데 </a:t>
            </a:r>
            <a:r>
              <a:rPr lang="en-US" altLang="ko-KR" dirty="0" smtClean="0"/>
              <a:t>FBL780BC</a:t>
            </a:r>
            <a:r>
              <a:rPr lang="ko-KR" altLang="en-US" dirty="0" smtClean="0"/>
              <a:t>는 아날로그 신호만 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인식 할 수 있기 때문에 아날로그 신호를 출력하는 </a:t>
            </a:r>
            <a:r>
              <a:rPr lang="en-US" altLang="ko-KR" dirty="0" smtClean="0"/>
              <a:t>LM35 </a:t>
            </a:r>
            <a:r>
              <a:rPr lang="ko-KR" altLang="en-US" dirty="0" err="1" smtClean="0"/>
              <a:t>온도센서로</a:t>
            </a:r>
            <a:r>
              <a:rPr lang="ko-KR" altLang="en-US" dirty="0" smtClean="0"/>
              <a:t> 변경하였다</a:t>
            </a:r>
            <a:r>
              <a:rPr lang="en-US" altLang="ko-KR" dirty="0" smtClean="0"/>
              <a:t>.</a:t>
            </a:r>
          </a:p>
          <a:p>
            <a:pPr algn="ctr"/>
            <a:r>
              <a:rPr lang="ko-KR" altLang="en-US" dirty="0" smtClean="0"/>
              <a:t>그리고 </a:t>
            </a:r>
            <a:r>
              <a:rPr lang="en-US" altLang="ko-KR" dirty="0" smtClean="0"/>
              <a:t>LM35 </a:t>
            </a:r>
            <a:r>
              <a:rPr lang="ko-KR" altLang="en-US" dirty="0" smtClean="0"/>
              <a:t>온도센서를 구입하기 전에 회로를 테스트 하기 위해 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가변 저항을 이용하여 아날로그 신호를 만들고 프로그램의 정상 작동을 확인해 보았다</a:t>
            </a:r>
            <a:r>
              <a:rPr lang="en-US" altLang="ko-KR" dirty="0" smtClean="0"/>
              <a:t>. </a:t>
            </a:r>
            <a:endParaRPr lang="ko-KR" altLang="en-US" dirty="0"/>
          </a:p>
        </p:txBody>
      </p:sp>
      <p:sp>
        <p:nvSpPr>
          <p:cNvPr id="11" name="바닥글 개체 틀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RF</a:t>
            </a:r>
            <a:r>
              <a:rPr lang="ko-KR" altLang="en-US" smtClean="0"/>
              <a:t>공학</a:t>
            </a:r>
            <a:r>
              <a:rPr lang="en-US" altLang="ko-KR" smtClean="0"/>
              <a:t>_</a:t>
            </a:r>
            <a:r>
              <a:rPr lang="ko-KR" altLang="en-US" smtClean="0"/>
              <a:t>팀프로젝트</a:t>
            </a:r>
            <a:r>
              <a:rPr lang="en-US" altLang="ko-KR" smtClean="0"/>
              <a:t>_5</a:t>
            </a:r>
            <a:r>
              <a:rPr lang="ko-KR" altLang="en-US" smtClean="0"/>
              <a:t>조</a:t>
            </a:r>
            <a:r>
              <a:rPr lang="en-US" altLang="ko-KR" smtClean="0"/>
              <a:t>_PPT</a:t>
            </a:r>
            <a:endParaRPr lang="ko-KR" altLang="en-US"/>
          </a:p>
        </p:txBody>
      </p:sp>
      <p:sp>
        <p:nvSpPr>
          <p:cNvPr id="12" name="제목 1"/>
          <p:cNvSpPr txBox="1">
            <a:spLocks/>
          </p:cNvSpPr>
          <p:nvPr/>
        </p:nvSpPr>
        <p:spPr>
          <a:xfrm>
            <a:off x="928504" y="944233"/>
            <a:ext cx="4442929" cy="784713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 smtClean="0">
                <a:solidFill>
                  <a:schemeClr val="bg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센서 변경 이유 및 회로도</a:t>
            </a:r>
            <a:endParaRPr lang="ko-KR" altLang="en-US" b="1" dirty="0">
              <a:solidFill>
                <a:schemeClr val="bg1"/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pic>
        <p:nvPicPr>
          <p:cNvPr id="13" name="그림 12" descr="무료 일러스트: 전구, 빛, 아이콘, 실루엣, 배, 램프 ...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4123" y="641630"/>
            <a:ext cx="1254370" cy="125437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7687" b="86395" l="7483" r="9047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185" t="10413" r="10924" b="9335"/>
          <a:stretch/>
        </p:blipFill>
        <p:spPr>
          <a:xfrm>
            <a:off x="10996488" y="0"/>
            <a:ext cx="1195512" cy="124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066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그림 21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79" t="16138" r="9207"/>
          <a:stretch/>
        </p:blipFill>
        <p:spPr>
          <a:xfrm rot="5400000">
            <a:off x="6993181" y="482195"/>
            <a:ext cx="244431" cy="7664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06" t="6434" r="10938" b="7423"/>
          <a:stretch/>
        </p:blipFill>
        <p:spPr>
          <a:xfrm rot="5400000">
            <a:off x="6591494" y="659973"/>
            <a:ext cx="821444" cy="963445"/>
          </a:xfrm>
          <a:prstGeom prst="rect">
            <a:avLst/>
          </a:prstGeom>
        </p:spPr>
      </p:pic>
      <p:cxnSp>
        <p:nvCxnSpPr>
          <p:cNvPr id="210" name="직선 연결선 209"/>
          <p:cNvCxnSpPr/>
          <p:nvPr/>
        </p:nvCxnSpPr>
        <p:spPr>
          <a:xfrm flipH="1">
            <a:off x="7112649" y="1492925"/>
            <a:ext cx="2041" cy="207857"/>
          </a:xfrm>
          <a:prstGeom prst="line">
            <a:avLst/>
          </a:prstGeom>
          <a:ln w="381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64" t="-2256" r="364" b="2256"/>
          <a:stretch/>
        </p:blipFill>
        <p:spPr>
          <a:xfrm>
            <a:off x="5692070" y="2354923"/>
            <a:ext cx="2790697" cy="4503077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10"/>
          <a:stretch/>
        </p:blipFill>
        <p:spPr>
          <a:xfrm rot="5400000">
            <a:off x="154398" y="2543254"/>
            <a:ext cx="4660112" cy="3705225"/>
          </a:xfrm>
          <a:prstGeom prst="rect">
            <a:avLst/>
          </a:prstGeom>
        </p:spPr>
      </p:pic>
      <p:cxnSp>
        <p:nvCxnSpPr>
          <p:cNvPr id="18" name="꺾인 연결선 17"/>
          <p:cNvCxnSpPr/>
          <p:nvPr/>
        </p:nvCxnSpPr>
        <p:spPr>
          <a:xfrm flipV="1">
            <a:off x="3869312" y="3750962"/>
            <a:ext cx="1832919" cy="1540476"/>
          </a:xfrm>
          <a:prstGeom prst="bentConnector3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꺾인 연결선 19"/>
          <p:cNvCxnSpPr/>
          <p:nvPr/>
        </p:nvCxnSpPr>
        <p:spPr>
          <a:xfrm flipV="1">
            <a:off x="3869312" y="4228757"/>
            <a:ext cx="2010033" cy="823784"/>
          </a:xfrm>
          <a:prstGeom prst="bentConnector3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꺾인 연결선 21"/>
          <p:cNvCxnSpPr/>
          <p:nvPr/>
        </p:nvCxnSpPr>
        <p:spPr>
          <a:xfrm>
            <a:off x="3869312" y="4904259"/>
            <a:ext cx="1832919" cy="502509"/>
          </a:xfrm>
          <a:prstGeom prst="bentConnector3">
            <a:avLst>
              <a:gd name="adj1" fmla="val 77928"/>
            </a:avLst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꺾인 연결선 25"/>
          <p:cNvCxnSpPr/>
          <p:nvPr/>
        </p:nvCxnSpPr>
        <p:spPr>
          <a:xfrm>
            <a:off x="3869312" y="4758944"/>
            <a:ext cx="2010033" cy="902208"/>
          </a:xfrm>
          <a:prstGeom prst="bentConnector3">
            <a:avLst>
              <a:gd name="adj1" fmla="val 57582"/>
            </a:avLst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꺾인 연결선 29"/>
          <p:cNvCxnSpPr/>
          <p:nvPr/>
        </p:nvCxnSpPr>
        <p:spPr>
          <a:xfrm>
            <a:off x="3869312" y="4640649"/>
            <a:ext cx="1946272" cy="1252151"/>
          </a:xfrm>
          <a:prstGeom prst="bentConnector3">
            <a:avLst>
              <a:gd name="adj1" fmla="val 38411"/>
            </a:avLst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꺾인 연결선 31"/>
          <p:cNvCxnSpPr/>
          <p:nvPr/>
        </p:nvCxnSpPr>
        <p:spPr>
          <a:xfrm>
            <a:off x="3883985" y="4460899"/>
            <a:ext cx="1832919" cy="1661077"/>
          </a:xfrm>
          <a:prstGeom prst="bentConnector3">
            <a:avLst>
              <a:gd name="adj1" fmla="val 31043"/>
            </a:avLst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/>
          <p:cNvCxnSpPr>
            <a:stCxn id="35" idx="2"/>
          </p:cNvCxnSpPr>
          <p:nvPr/>
        </p:nvCxnSpPr>
        <p:spPr>
          <a:xfrm>
            <a:off x="4785771" y="1370228"/>
            <a:ext cx="0" cy="337750"/>
          </a:xfrm>
          <a:prstGeom prst="line">
            <a:avLst/>
          </a:prstGeom>
          <a:ln w="381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/>
          <p:cNvCxnSpPr/>
          <p:nvPr/>
        </p:nvCxnSpPr>
        <p:spPr>
          <a:xfrm flipH="1">
            <a:off x="392945" y="1707978"/>
            <a:ext cx="4392826" cy="0"/>
          </a:xfrm>
          <a:prstGeom prst="line">
            <a:avLst/>
          </a:prstGeom>
          <a:ln w="381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/>
          <p:cNvCxnSpPr/>
          <p:nvPr/>
        </p:nvCxnSpPr>
        <p:spPr>
          <a:xfrm flipH="1">
            <a:off x="392944" y="1707978"/>
            <a:ext cx="2" cy="3847071"/>
          </a:xfrm>
          <a:prstGeom prst="line">
            <a:avLst/>
          </a:prstGeom>
          <a:ln w="381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/>
          <p:cNvCxnSpPr/>
          <p:nvPr/>
        </p:nvCxnSpPr>
        <p:spPr>
          <a:xfrm flipV="1">
            <a:off x="392944" y="5509742"/>
            <a:ext cx="716691" cy="24714"/>
          </a:xfrm>
          <a:prstGeom prst="line">
            <a:avLst/>
          </a:prstGeom>
          <a:ln w="381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/>
          <p:cNvCxnSpPr/>
          <p:nvPr/>
        </p:nvCxnSpPr>
        <p:spPr>
          <a:xfrm flipH="1" flipV="1">
            <a:off x="516512" y="4830119"/>
            <a:ext cx="593123" cy="8238"/>
          </a:xfrm>
          <a:prstGeom prst="line">
            <a:avLst/>
          </a:prstGeom>
          <a:ln w="38100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67" name="직선 연결선 66"/>
          <p:cNvCxnSpPr/>
          <p:nvPr/>
        </p:nvCxnSpPr>
        <p:spPr>
          <a:xfrm flipV="1">
            <a:off x="516512" y="1897449"/>
            <a:ext cx="0" cy="2932670"/>
          </a:xfrm>
          <a:prstGeom prst="line">
            <a:avLst/>
          </a:prstGeom>
          <a:ln w="38100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0" name="직선 연결선 69"/>
          <p:cNvCxnSpPr/>
          <p:nvPr/>
        </p:nvCxnSpPr>
        <p:spPr>
          <a:xfrm>
            <a:off x="516512" y="1897449"/>
            <a:ext cx="4020065" cy="0"/>
          </a:xfrm>
          <a:prstGeom prst="line">
            <a:avLst/>
          </a:prstGeom>
          <a:ln w="38100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2" name="직선 연결선 71"/>
          <p:cNvCxnSpPr/>
          <p:nvPr/>
        </p:nvCxnSpPr>
        <p:spPr>
          <a:xfrm flipV="1">
            <a:off x="4553053" y="1370228"/>
            <a:ext cx="0" cy="527221"/>
          </a:xfrm>
          <a:prstGeom prst="line">
            <a:avLst/>
          </a:prstGeom>
          <a:ln w="38100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73" name="직사각형 72"/>
          <p:cNvSpPr/>
          <p:nvPr/>
        </p:nvSpPr>
        <p:spPr>
          <a:xfrm>
            <a:off x="4863000" y="3137243"/>
            <a:ext cx="220363" cy="45308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10K</a:t>
            </a:r>
            <a:endParaRPr lang="ko-KR" altLang="en-US" sz="1600" dirty="0"/>
          </a:p>
        </p:txBody>
      </p:sp>
      <p:cxnSp>
        <p:nvCxnSpPr>
          <p:cNvPr id="77" name="직선 연결선 76"/>
          <p:cNvCxnSpPr/>
          <p:nvPr/>
        </p:nvCxnSpPr>
        <p:spPr>
          <a:xfrm flipH="1">
            <a:off x="5335648" y="3512065"/>
            <a:ext cx="381256" cy="823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5" name="직선 연결선 84"/>
          <p:cNvCxnSpPr/>
          <p:nvPr/>
        </p:nvCxnSpPr>
        <p:spPr>
          <a:xfrm flipV="1">
            <a:off x="5335648" y="3363783"/>
            <a:ext cx="0" cy="148282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9" name="직선 화살표 연결선 88"/>
          <p:cNvCxnSpPr>
            <a:endCxn id="73" idx="3"/>
          </p:cNvCxnSpPr>
          <p:nvPr/>
        </p:nvCxnSpPr>
        <p:spPr>
          <a:xfrm flipH="1">
            <a:off x="5083363" y="3363783"/>
            <a:ext cx="252285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0" name="직선 연결선 89"/>
          <p:cNvCxnSpPr/>
          <p:nvPr/>
        </p:nvCxnSpPr>
        <p:spPr>
          <a:xfrm flipH="1">
            <a:off x="269378" y="4998479"/>
            <a:ext cx="840258" cy="0"/>
          </a:xfrm>
          <a:prstGeom prst="line">
            <a:avLst/>
          </a:prstGeom>
          <a:ln w="38100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92" name="직선 연결선 91"/>
          <p:cNvCxnSpPr/>
          <p:nvPr/>
        </p:nvCxnSpPr>
        <p:spPr>
          <a:xfrm>
            <a:off x="264227" y="1535627"/>
            <a:ext cx="29133" cy="3455131"/>
          </a:xfrm>
          <a:prstGeom prst="line">
            <a:avLst/>
          </a:prstGeom>
          <a:ln w="38100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93" name="직선 연결선 92"/>
          <p:cNvCxnSpPr/>
          <p:nvPr/>
        </p:nvCxnSpPr>
        <p:spPr>
          <a:xfrm flipH="1" flipV="1">
            <a:off x="263453" y="1531508"/>
            <a:ext cx="5262823" cy="411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8" name="직선 연결선 97"/>
          <p:cNvCxnSpPr>
            <a:stCxn id="73" idx="0"/>
          </p:cNvCxnSpPr>
          <p:nvPr/>
        </p:nvCxnSpPr>
        <p:spPr>
          <a:xfrm flipH="1" flipV="1">
            <a:off x="4973181" y="1539103"/>
            <a:ext cx="1" cy="159814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0" name="직선 연결선 99"/>
          <p:cNvCxnSpPr/>
          <p:nvPr/>
        </p:nvCxnSpPr>
        <p:spPr>
          <a:xfrm>
            <a:off x="4973181" y="1370228"/>
            <a:ext cx="0" cy="16128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2" name="직선 연결선 101"/>
          <p:cNvCxnSpPr/>
          <p:nvPr/>
        </p:nvCxnSpPr>
        <p:spPr>
          <a:xfrm flipH="1">
            <a:off x="4973181" y="3034270"/>
            <a:ext cx="72905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3" name="타원 102"/>
          <p:cNvSpPr/>
          <p:nvPr/>
        </p:nvSpPr>
        <p:spPr>
          <a:xfrm>
            <a:off x="4923754" y="1506248"/>
            <a:ext cx="98853" cy="882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" name="타원 103"/>
          <p:cNvSpPr/>
          <p:nvPr/>
        </p:nvSpPr>
        <p:spPr>
          <a:xfrm>
            <a:off x="4932121" y="2976350"/>
            <a:ext cx="98853" cy="882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5" name="직선 연결선 104"/>
          <p:cNvCxnSpPr/>
          <p:nvPr/>
        </p:nvCxnSpPr>
        <p:spPr>
          <a:xfrm flipH="1" flipV="1">
            <a:off x="4557172" y="1897451"/>
            <a:ext cx="258" cy="1786292"/>
          </a:xfrm>
          <a:prstGeom prst="line">
            <a:avLst/>
          </a:prstGeom>
          <a:ln w="38100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08" name="직선 연결선 107"/>
          <p:cNvCxnSpPr/>
          <p:nvPr/>
        </p:nvCxnSpPr>
        <p:spPr>
          <a:xfrm flipH="1">
            <a:off x="4545887" y="3674186"/>
            <a:ext cx="435660" cy="0"/>
          </a:xfrm>
          <a:prstGeom prst="line">
            <a:avLst/>
          </a:prstGeom>
          <a:ln w="38100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10" name="직선 연결선 109"/>
          <p:cNvCxnSpPr>
            <a:endCxn id="73" idx="2"/>
          </p:cNvCxnSpPr>
          <p:nvPr/>
        </p:nvCxnSpPr>
        <p:spPr>
          <a:xfrm flipV="1">
            <a:off x="4969191" y="3590324"/>
            <a:ext cx="3991" cy="98856"/>
          </a:xfrm>
          <a:prstGeom prst="line">
            <a:avLst/>
          </a:prstGeom>
          <a:ln w="38100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12" name="직선 연결선 111"/>
          <p:cNvCxnSpPr/>
          <p:nvPr/>
        </p:nvCxnSpPr>
        <p:spPr>
          <a:xfrm flipH="1">
            <a:off x="4533531" y="1897449"/>
            <a:ext cx="917446" cy="1483"/>
          </a:xfrm>
          <a:prstGeom prst="line">
            <a:avLst/>
          </a:prstGeom>
          <a:ln w="38100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14" name="직선 연결선 113"/>
          <p:cNvCxnSpPr/>
          <p:nvPr/>
        </p:nvCxnSpPr>
        <p:spPr>
          <a:xfrm flipH="1" flipV="1">
            <a:off x="5442735" y="1884351"/>
            <a:ext cx="7210" cy="1392113"/>
          </a:xfrm>
          <a:prstGeom prst="line">
            <a:avLst/>
          </a:prstGeom>
          <a:ln w="38100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16" name="직선 연결선 115"/>
          <p:cNvCxnSpPr/>
          <p:nvPr/>
        </p:nvCxnSpPr>
        <p:spPr>
          <a:xfrm flipH="1">
            <a:off x="5442735" y="3261472"/>
            <a:ext cx="435660" cy="0"/>
          </a:xfrm>
          <a:prstGeom prst="line">
            <a:avLst/>
          </a:prstGeom>
          <a:ln w="38100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17" name="직사각형 116"/>
          <p:cNvSpPr/>
          <p:nvPr/>
        </p:nvSpPr>
        <p:spPr>
          <a:xfrm>
            <a:off x="4783843" y="6265476"/>
            <a:ext cx="547815" cy="23065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smtClean="0"/>
              <a:t>220</a:t>
            </a:r>
            <a:r>
              <a:rPr lang="el-GR" altLang="ko-KR" sz="1400" dirty="0"/>
              <a:t>Ω</a:t>
            </a:r>
            <a:r>
              <a:rPr lang="el-GR" altLang="ko-KR" dirty="0" smtClean="0"/>
              <a:t> </a:t>
            </a:r>
            <a:endParaRPr lang="ko-KR" altLang="en-US" sz="1200" dirty="0"/>
          </a:p>
        </p:txBody>
      </p:sp>
      <p:cxnSp>
        <p:nvCxnSpPr>
          <p:cNvPr id="118" name="직선 연결선 117"/>
          <p:cNvCxnSpPr/>
          <p:nvPr/>
        </p:nvCxnSpPr>
        <p:spPr>
          <a:xfrm flipH="1" flipV="1">
            <a:off x="4561354" y="3657628"/>
            <a:ext cx="18389" cy="2723178"/>
          </a:xfrm>
          <a:prstGeom prst="line">
            <a:avLst/>
          </a:prstGeom>
          <a:ln w="38100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20" name="직선 연결선 119"/>
          <p:cNvCxnSpPr>
            <a:stCxn id="117" idx="1"/>
          </p:cNvCxnSpPr>
          <p:nvPr/>
        </p:nvCxnSpPr>
        <p:spPr>
          <a:xfrm flipH="1">
            <a:off x="4579743" y="6380806"/>
            <a:ext cx="204100" cy="2058"/>
          </a:xfrm>
          <a:prstGeom prst="line">
            <a:avLst/>
          </a:prstGeom>
          <a:ln w="38100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26" name="직선 연결선 125"/>
          <p:cNvCxnSpPr/>
          <p:nvPr/>
        </p:nvCxnSpPr>
        <p:spPr>
          <a:xfrm flipH="1">
            <a:off x="5331658" y="6380806"/>
            <a:ext cx="435660" cy="0"/>
          </a:xfrm>
          <a:prstGeom prst="line">
            <a:avLst/>
          </a:prstGeom>
          <a:ln w="38100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28" name="직선 연결선 127"/>
          <p:cNvCxnSpPr/>
          <p:nvPr/>
        </p:nvCxnSpPr>
        <p:spPr>
          <a:xfrm flipH="1">
            <a:off x="5549488" y="6601254"/>
            <a:ext cx="1674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직선 연결선 136"/>
          <p:cNvCxnSpPr/>
          <p:nvPr/>
        </p:nvCxnSpPr>
        <p:spPr>
          <a:xfrm>
            <a:off x="5549488" y="1416290"/>
            <a:ext cx="0" cy="268149"/>
          </a:xfrm>
          <a:prstGeom prst="line">
            <a:avLst/>
          </a:prstGeom>
          <a:ln w="38100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40" name="직선 연결선 139"/>
          <p:cNvCxnSpPr/>
          <p:nvPr/>
        </p:nvCxnSpPr>
        <p:spPr>
          <a:xfrm>
            <a:off x="5653748" y="1488502"/>
            <a:ext cx="0" cy="145336"/>
          </a:xfrm>
          <a:prstGeom prst="line">
            <a:avLst/>
          </a:prstGeom>
          <a:ln w="38100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42" name="직선 연결선 141"/>
          <p:cNvCxnSpPr/>
          <p:nvPr/>
        </p:nvCxnSpPr>
        <p:spPr>
          <a:xfrm flipH="1">
            <a:off x="5531099" y="3985741"/>
            <a:ext cx="2110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직선 연결선 142"/>
          <p:cNvCxnSpPr/>
          <p:nvPr/>
        </p:nvCxnSpPr>
        <p:spPr>
          <a:xfrm>
            <a:off x="5489755" y="3937481"/>
            <a:ext cx="0" cy="1124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직선 연결선 143"/>
          <p:cNvCxnSpPr/>
          <p:nvPr/>
        </p:nvCxnSpPr>
        <p:spPr>
          <a:xfrm flipH="1">
            <a:off x="5525117" y="3889317"/>
            <a:ext cx="399" cy="2155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직선 연결선 148"/>
          <p:cNvCxnSpPr/>
          <p:nvPr/>
        </p:nvCxnSpPr>
        <p:spPr>
          <a:xfrm>
            <a:off x="5514126" y="6558678"/>
            <a:ext cx="0" cy="1124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직선 연결선 149"/>
          <p:cNvCxnSpPr/>
          <p:nvPr/>
        </p:nvCxnSpPr>
        <p:spPr>
          <a:xfrm flipH="1">
            <a:off x="5549488" y="6510514"/>
            <a:ext cx="399" cy="2155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4" name="그림 15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0699" y="3319407"/>
            <a:ext cx="1746840" cy="2573393"/>
          </a:xfrm>
          <a:prstGeom prst="rect">
            <a:avLst/>
          </a:prstGeom>
        </p:spPr>
      </p:pic>
      <p:cxnSp>
        <p:nvCxnSpPr>
          <p:cNvPr id="155" name="직선 연결선 154"/>
          <p:cNvCxnSpPr/>
          <p:nvPr/>
        </p:nvCxnSpPr>
        <p:spPr>
          <a:xfrm flipH="1">
            <a:off x="5450976" y="1819919"/>
            <a:ext cx="3350617" cy="0"/>
          </a:xfrm>
          <a:prstGeom prst="line">
            <a:avLst/>
          </a:prstGeom>
          <a:ln w="38100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57" name="직선 연결선 156"/>
          <p:cNvCxnSpPr/>
          <p:nvPr/>
        </p:nvCxnSpPr>
        <p:spPr>
          <a:xfrm flipH="1" flipV="1">
            <a:off x="8782143" y="1816259"/>
            <a:ext cx="19450" cy="3970916"/>
          </a:xfrm>
          <a:prstGeom prst="line">
            <a:avLst/>
          </a:prstGeom>
          <a:ln w="38100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59" name="직선 연결선 158"/>
          <p:cNvCxnSpPr/>
          <p:nvPr/>
        </p:nvCxnSpPr>
        <p:spPr>
          <a:xfrm flipH="1" flipV="1">
            <a:off x="8802090" y="5772309"/>
            <a:ext cx="916977" cy="14866"/>
          </a:xfrm>
          <a:prstGeom prst="line">
            <a:avLst/>
          </a:prstGeom>
          <a:ln w="38100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64" name="직선 연결선 163"/>
          <p:cNvCxnSpPr/>
          <p:nvPr/>
        </p:nvCxnSpPr>
        <p:spPr>
          <a:xfrm>
            <a:off x="11473852" y="5584164"/>
            <a:ext cx="0" cy="268149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65" name="직선 연결선 164"/>
          <p:cNvCxnSpPr/>
          <p:nvPr/>
        </p:nvCxnSpPr>
        <p:spPr>
          <a:xfrm>
            <a:off x="11578112" y="5656376"/>
            <a:ext cx="0" cy="145336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66" name="직선 연결선 165"/>
          <p:cNvCxnSpPr/>
          <p:nvPr/>
        </p:nvCxnSpPr>
        <p:spPr>
          <a:xfrm flipH="1">
            <a:off x="10673080" y="5718238"/>
            <a:ext cx="816011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C:\Users\서우\Desktop\캡처.PN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37" r="10642" b="-1"/>
          <a:stretch/>
        </p:blipFill>
        <p:spPr bwMode="auto">
          <a:xfrm rot="5400000" flipV="1">
            <a:off x="10816164" y="5114389"/>
            <a:ext cx="786187" cy="407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9" name="직선 연결선 58"/>
          <p:cNvCxnSpPr/>
          <p:nvPr/>
        </p:nvCxnSpPr>
        <p:spPr>
          <a:xfrm flipH="1" flipV="1">
            <a:off x="10641330" y="4924892"/>
            <a:ext cx="642939" cy="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6" name="직선 연결선 145"/>
          <p:cNvCxnSpPr/>
          <p:nvPr/>
        </p:nvCxnSpPr>
        <p:spPr>
          <a:xfrm flipH="1" flipV="1">
            <a:off x="6869018" y="1616434"/>
            <a:ext cx="4212067" cy="44117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47" name="타원 146"/>
          <p:cNvSpPr/>
          <p:nvPr/>
        </p:nvSpPr>
        <p:spPr>
          <a:xfrm>
            <a:off x="4736344" y="1658647"/>
            <a:ext cx="98853" cy="882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1" name="직선 연결선 150"/>
          <p:cNvCxnSpPr/>
          <p:nvPr/>
        </p:nvCxnSpPr>
        <p:spPr>
          <a:xfrm>
            <a:off x="11081085" y="1684439"/>
            <a:ext cx="0" cy="2461121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52" name="직선 연결선 151"/>
          <p:cNvCxnSpPr/>
          <p:nvPr/>
        </p:nvCxnSpPr>
        <p:spPr>
          <a:xfrm>
            <a:off x="10641330" y="4129615"/>
            <a:ext cx="439755" cy="1932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20" t="1575" r="22568" b="7670"/>
          <a:stretch/>
        </p:blipFill>
        <p:spPr>
          <a:xfrm rot="5400000">
            <a:off x="1765698" y="380873"/>
            <a:ext cx="850305" cy="823785"/>
          </a:xfrm>
          <a:prstGeom prst="rect">
            <a:avLst/>
          </a:prstGeom>
        </p:spPr>
      </p:pic>
      <p:cxnSp>
        <p:nvCxnSpPr>
          <p:cNvPr id="69" name="직선 연결선 68"/>
          <p:cNvCxnSpPr/>
          <p:nvPr/>
        </p:nvCxnSpPr>
        <p:spPr>
          <a:xfrm flipH="1">
            <a:off x="494375" y="1366111"/>
            <a:ext cx="1955556" cy="0"/>
          </a:xfrm>
          <a:prstGeom prst="line">
            <a:avLst/>
          </a:prstGeom>
          <a:ln w="38100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4" name="직선 연결선 73"/>
          <p:cNvCxnSpPr/>
          <p:nvPr/>
        </p:nvCxnSpPr>
        <p:spPr>
          <a:xfrm flipV="1">
            <a:off x="516512" y="1366111"/>
            <a:ext cx="0" cy="541101"/>
          </a:xfrm>
          <a:prstGeom prst="line">
            <a:avLst/>
          </a:prstGeom>
          <a:ln w="38100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71" name="타원 70"/>
          <p:cNvSpPr/>
          <p:nvPr/>
        </p:nvSpPr>
        <p:spPr>
          <a:xfrm>
            <a:off x="471475" y="1860458"/>
            <a:ext cx="98853" cy="882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5" name="직선 연결선 74"/>
          <p:cNvCxnSpPr/>
          <p:nvPr/>
        </p:nvCxnSpPr>
        <p:spPr>
          <a:xfrm flipV="1">
            <a:off x="2452599" y="1147817"/>
            <a:ext cx="0" cy="239528"/>
          </a:xfrm>
          <a:prstGeom prst="line">
            <a:avLst/>
          </a:prstGeom>
          <a:ln w="38100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8" name="직선 연결선 77"/>
          <p:cNvCxnSpPr/>
          <p:nvPr/>
        </p:nvCxnSpPr>
        <p:spPr>
          <a:xfrm flipH="1" flipV="1">
            <a:off x="1932186" y="1250778"/>
            <a:ext cx="4450326" cy="1680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/>
          <p:cNvSpPr/>
          <p:nvPr/>
        </p:nvSpPr>
        <p:spPr>
          <a:xfrm>
            <a:off x="4404771" y="834768"/>
            <a:ext cx="762000" cy="5354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LM35</a:t>
            </a:r>
          </a:p>
          <a:p>
            <a:pPr algn="ctr"/>
            <a:r>
              <a:rPr lang="en-US" altLang="ko-KR" sz="700" dirty="0" smtClean="0"/>
              <a:t>IN  OUT GND</a:t>
            </a:r>
            <a:endParaRPr lang="ko-KR" altLang="en-US" sz="700" dirty="0"/>
          </a:p>
        </p:txBody>
      </p:sp>
      <p:cxnSp>
        <p:nvCxnSpPr>
          <p:cNvPr id="81" name="직선 연결선 80"/>
          <p:cNvCxnSpPr/>
          <p:nvPr/>
        </p:nvCxnSpPr>
        <p:spPr>
          <a:xfrm>
            <a:off x="1944132" y="1184150"/>
            <a:ext cx="0" cy="8343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 flipV="1">
            <a:off x="1932186" y="184102"/>
            <a:ext cx="0" cy="20848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 flipH="1">
            <a:off x="2063115" y="134641"/>
            <a:ext cx="1270" cy="9892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연결선 100"/>
          <p:cNvCxnSpPr/>
          <p:nvPr/>
        </p:nvCxnSpPr>
        <p:spPr>
          <a:xfrm flipH="1">
            <a:off x="2092830" y="134907"/>
            <a:ext cx="1270" cy="9892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연결선 105"/>
          <p:cNvCxnSpPr/>
          <p:nvPr/>
        </p:nvCxnSpPr>
        <p:spPr>
          <a:xfrm flipV="1">
            <a:off x="2276991" y="184102"/>
            <a:ext cx="0" cy="19562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>
            <a:off x="1932186" y="194448"/>
            <a:ext cx="13092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연결선 106"/>
          <p:cNvCxnSpPr/>
          <p:nvPr/>
        </p:nvCxnSpPr>
        <p:spPr>
          <a:xfrm>
            <a:off x="2099926" y="194448"/>
            <a:ext cx="17706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연결선 110"/>
          <p:cNvCxnSpPr/>
          <p:nvPr/>
        </p:nvCxnSpPr>
        <p:spPr>
          <a:xfrm>
            <a:off x="2863580" y="955489"/>
            <a:ext cx="17706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연결선 112"/>
          <p:cNvCxnSpPr/>
          <p:nvPr/>
        </p:nvCxnSpPr>
        <p:spPr>
          <a:xfrm>
            <a:off x="2863580" y="1043264"/>
            <a:ext cx="17706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그림 47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87" t="4369" r="18134" b="8244"/>
          <a:stretch/>
        </p:blipFill>
        <p:spPr>
          <a:xfrm rot="5400000">
            <a:off x="2056328" y="215165"/>
            <a:ext cx="127000" cy="203201"/>
          </a:xfrm>
          <a:prstGeom prst="rect">
            <a:avLst/>
          </a:prstGeom>
        </p:spPr>
      </p:pic>
      <p:pic>
        <p:nvPicPr>
          <p:cNvPr id="122" name="그림 121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87" t="4369" r="18134" b="8244"/>
          <a:stretch/>
        </p:blipFill>
        <p:spPr>
          <a:xfrm rot="5400000">
            <a:off x="2878744" y="625391"/>
            <a:ext cx="156204" cy="249928"/>
          </a:xfrm>
          <a:prstGeom prst="rect">
            <a:avLst/>
          </a:prstGeom>
        </p:spPr>
      </p:pic>
      <p:cxnSp>
        <p:nvCxnSpPr>
          <p:cNvPr id="123" name="직선 연결선 122"/>
          <p:cNvCxnSpPr/>
          <p:nvPr/>
        </p:nvCxnSpPr>
        <p:spPr>
          <a:xfrm>
            <a:off x="2952111" y="1043264"/>
            <a:ext cx="0" cy="18441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4" name="직선 연결선 123"/>
          <p:cNvCxnSpPr/>
          <p:nvPr/>
        </p:nvCxnSpPr>
        <p:spPr>
          <a:xfrm flipH="1">
            <a:off x="2952110" y="831933"/>
            <a:ext cx="1" cy="9407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5" name="직선 연결선 124"/>
          <p:cNvCxnSpPr/>
          <p:nvPr/>
        </p:nvCxnSpPr>
        <p:spPr>
          <a:xfrm>
            <a:off x="6400500" y="596712"/>
            <a:ext cx="0" cy="68507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9" name="직선 연결선 128"/>
          <p:cNvCxnSpPr/>
          <p:nvPr/>
        </p:nvCxnSpPr>
        <p:spPr>
          <a:xfrm flipH="1">
            <a:off x="6400499" y="596712"/>
            <a:ext cx="29870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2" name="직선 연결선 131"/>
          <p:cNvCxnSpPr/>
          <p:nvPr/>
        </p:nvCxnSpPr>
        <p:spPr>
          <a:xfrm>
            <a:off x="6694755" y="582609"/>
            <a:ext cx="0" cy="18441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64" name="그림 63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79" t="16138" r="9207"/>
          <a:stretch/>
        </p:blipFill>
        <p:spPr>
          <a:xfrm>
            <a:off x="5166073" y="404351"/>
            <a:ext cx="380710" cy="119382"/>
          </a:xfrm>
          <a:prstGeom prst="rect">
            <a:avLst/>
          </a:prstGeom>
        </p:spPr>
      </p:pic>
      <p:cxnSp>
        <p:nvCxnSpPr>
          <p:cNvPr id="76" name="직선 연결선 75"/>
          <p:cNvCxnSpPr>
            <a:stCxn id="35" idx="0"/>
          </p:cNvCxnSpPr>
          <p:nvPr/>
        </p:nvCxnSpPr>
        <p:spPr>
          <a:xfrm flipH="1" flipV="1">
            <a:off x="4783843" y="457336"/>
            <a:ext cx="1928" cy="3774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8" name="그림 147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79" t="16138" r="9207"/>
          <a:stretch/>
        </p:blipFill>
        <p:spPr>
          <a:xfrm rot="5400000">
            <a:off x="5476414" y="265041"/>
            <a:ext cx="316694" cy="99308"/>
          </a:xfrm>
          <a:prstGeom prst="rect">
            <a:avLst/>
          </a:prstGeom>
        </p:spPr>
      </p:pic>
      <p:cxnSp>
        <p:nvCxnSpPr>
          <p:cNvPr id="153" name="직선 연결선 152"/>
          <p:cNvCxnSpPr/>
          <p:nvPr/>
        </p:nvCxnSpPr>
        <p:spPr>
          <a:xfrm flipV="1">
            <a:off x="4783843" y="457556"/>
            <a:ext cx="451953" cy="31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직선 연결선 155"/>
          <p:cNvCxnSpPr/>
          <p:nvPr/>
        </p:nvCxnSpPr>
        <p:spPr>
          <a:xfrm flipV="1">
            <a:off x="5546979" y="457336"/>
            <a:ext cx="146056" cy="67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직선 연결선 157"/>
          <p:cNvCxnSpPr/>
          <p:nvPr/>
        </p:nvCxnSpPr>
        <p:spPr>
          <a:xfrm>
            <a:off x="5692070" y="457336"/>
            <a:ext cx="11781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직선 연결선 159"/>
          <p:cNvCxnSpPr/>
          <p:nvPr/>
        </p:nvCxnSpPr>
        <p:spPr>
          <a:xfrm flipH="1" flipV="1">
            <a:off x="6869018" y="464042"/>
            <a:ext cx="4448" cy="3029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연결선 190"/>
          <p:cNvCxnSpPr/>
          <p:nvPr/>
        </p:nvCxnSpPr>
        <p:spPr>
          <a:xfrm>
            <a:off x="5589817" y="38699"/>
            <a:ext cx="8214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직선 연결선 191"/>
          <p:cNvCxnSpPr/>
          <p:nvPr/>
        </p:nvCxnSpPr>
        <p:spPr>
          <a:xfrm>
            <a:off x="5541699" y="96054"/>
            <a:ext cx="16429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직선 연결선 192"/>
          <p:cNvCxnSpPr/>
          <p:nvPr/>
        </p:nvCxnSpPr>
        <p:spPr>
          <a:xfrm flipV="1">
            <a:off x="5630889" y="102122"/>
            <a:ext cx="0" cy="1054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직선 연결선 195"/>
          <p:cNvCxnSpPr/>
          <p:nvPr/>
        </p:nvCxnSpPr>
        <p:spPr>
          <a:xfrm flipH="1">
            <a:off x="467265" y="1813588"/>
            <a:ext cx="8325340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97" name="직선 연결선 196"/>
          <p:cNvCxnSpPr/>
          <p:nvPr/>
        </p:nvCxnSpPr>
        <p:spPr>
          <a:xfrm flipH="1" flipV="1">
            <a:off x="8787636" y="1828198"/>
            <a:ext cx="19054" cy="3973514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98" name="직선 연결선 197"/>
          <p:cNvCxnSpPr/>
          <p:nvPr/>
        </p:nvCxnSpPr>
        <p:spPr>
          <a:xfrm flipH="1" flipV="1">
            <a:off x="8812155" y="5772236"/>
            <a:ext cx="916977" cy="14866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99" name="직선 연결선 198"/>
          <p:cNvCxnSpPr/>
          <p:nvPr/>
        </p:nvCxnSpPr>
        <p:spPr>
          <a:xfrm flipH="1" flipV="1">
            <a:off x="455267" y="1798722"/>
            <a:ext cx="9525" cy="2909266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00" name="직선 연결선 199"/>
          <p:cNvCxnSpPr/>
          <p:nvPr/>
        </p:nvCxnSpPr>
        <p:spPr>
          <a:xfrm flipH="1">
            <a:off x="451148" y="4677404"/>
            <a:ext cx="633120" cy="4631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04" name="직선 연결선 203"/>
          <p:cNvCxnSpPr/>
          <p:nvPr/>
        </p:nvCxnSpPr>
        <p:spPr>
          <a:xfrm>
            <a:off x="6869018" y="1491380"/>
            <a:ext cx="0" cy="125054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7" name="직선 연결선 206"/>
          <p:cNvCxnSpPr/>
          <p:nvPr/>
        </p:nvCxnSpPr>
        <p:spPr>
          <a:xfrm flipH="1">
            <a:off x="4767332" y="1702764"/>
            <a:ext cx="2358952" cy="0"/>
          </a:xfrm>
          <a:prstGeom prst="line">
            <a:avLst/>
          </a:prstGeom>
          <a:ln w="381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17" name="그림 216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79" t="16138" r="9207"/>
          <a:stretch/>
        </p:blipFill>
        <p:spPr>
          <a:xfrm>
            <a:off x="7547332" y="572587"/>
            <a:ext cx="380710" cy="119382"/>
          </a:xfrm>
          <a:prstGeom prst="rect">
            <a:avLst/>
          </a:prstGeom>
        </p:spPr>
      </p:pic>
      <p:cxnSp>
        <p:nvCxnSpPr>
          <p:cNvPr id="221" name="직선 연결선 220"/>
          <p:cNvCxnSpPr/>
          <p:nvPr/>
        </p:nvCxnSpPr>
        <p:spPr>
          <a:xfrm>
            <a:off x="7071576" y="263552"/>
            <a:ext cx="8214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직선 연결선 221"/>
          <p:cNvCxnSpPr/>
          <p:nvPr/>
        </p:nvCxnSpPr>
        <p:spPr>
          <a:xfrm>
            <a:off x="7023458" y="320907"/>
            <a:ext cx="16429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직선 연결선 222"/>
          <p:cNvCxnSpPr/>
          <p:nvPr/>
        </p:nvCxnSpPr>
        <p:spPr>
          <a:xfrm flipV="1">
            <a:off x="7112648" y="326975"/>
            <a:ext cx="0" cy="1054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직선 연결선 223"/>
          <p:cNvCxnSpPr/>
          <p:nvPr/>
        </p:nvCxnSpPr>
        <p:spPr>
          <a:xfrm flipV="1">
            <a:off x="7112648" y="591281"/>
            <a:ext cx="0" cy="1335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직선 연결선 225"/>
          <p:cNvCxnSpPr/>
          <p:nvPr/>
        </p:nvCxnSpPr>
        <p:spPr>
          <a:xfrm flipV="1">
            <a:off x="7116630" y="632278"/>
            <a:ext cx="451953" cy="31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직선 연결선 226"/>
          <p:cNvCxnSpPr/>
          <p:nvPr/>
        </p:nvCxnSpPr>
        <p:spPr>
          <a:xfrm>
            <a:off x="8051610" y="632278"/>
            <a:ext cx="0" cy="984156"/>
          </a:xfrm>
          <a:prstGeom prst="line">
            <a:avLst/>
          </a:prstGeom>
          <a:ln w="9525">
            <a:solidFill>
              <a:srgbClr val="00B0F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31" name="직선 연결선 230"/>
          <p:cNvCxnSpPr/>
          <p:nvPr/>
        </p:nvCxnSpPr>
        <p:spPr>
          <a:xfrm>
            <a:off x="7928042" y="631827"/>
            <a:ext cx="123568" cy="4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7" name="그림 236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79" t="16138" r="9207"/>
          <a:stretch/>
        </p:blipFill>
        <p:spPr>
          <a:xfrm rot="5400000">
            <a:off x="8866542" y="1215356"/>
            <a:ext cx="385737" cy="120958"/>
          </a:xfrm>
          <a:prstGeom prst="rect">
            <a:avLst/>
          </a:prstGeom>
        </p:spPr>
      </p:pic>
      <p:cxnSp>
        <p:nvCxnSpPr>
          <p:cNvPr id="238" name="직선 연결선 237"/>
          <p:cNvCxnSpPr/>
          <p:nvPr/>
        </p:nvCxnSpPr>
        <p:spPr>
          <a:xfrm>
            <a:off x="8998507" y="845620"/>
            <a:ext cx="1213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직선 연결선 238"/>
          <p:cNvCxnSpPr/>
          <p:nvPr/>
        </p:nvCxnSpPr>
        <p:spPr>
          <a:xfrm>
            <a:off x="8948429" y="900391"/>
            <a:ext cx="24276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직선 연결선 239"/>
          <p:cNvCxnSpPr/>
          <p:nvPr/>
        </p:nvCxnSpPr>
        <p:spPr>
          <a:xfrm flipV="1">
            <a:off x="9059411" y="905526"/>
            <a:ext cx="0" cy="1664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7" name="직선 연결선 246"/>
          <p:cNvCxnSpPr/>
          <p:nvPr/>
        </p:nvCxnSpPr>
        <p:spPr>
          <a:xfrm>
            <a:off x="9059411" y="1463397"/>
            <a:ext cx="0" cy="170441"/>
          </a:xfrm>
          <a:prstGeom prst="line">
            <a:avLst/>
          </a:prstGeom>
          <a:ln w="9525">
            <a:solidFill>
              <a:srgbClr val="00B0F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4" name="직선 연결선 263"/>
          <p:cNvCxnSpPr>
            <a:stCxn id="148" idx="3"/>
          </p:cNvCxnSpPr>
          <p:nvPr/>
        </p:nvCxnSpPr>
        <p:spPr>
          <a:xfrm flipH="1" flipV="1">
            <a:off x="5630889" y="399440"/>
            <a:ext cx="3872" cy="736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8" name="TextBox 1067"/>
          <p:cNvSpPr txBox="1"/>
          <p:nvPr/>
        </p:nvSpPr>
        <p:spPr>
          <a:xfrm>
            <a:off x="5112232" y="551145"/>
            <a:ext cx="45760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smtClean="0"/>
              <a:t>35K</a:t>
            </a:r>
            <a:r>
              <a:rPr lang="el-GR" altLang="ko-KR" sz="800" dirty="0" smtClean="0"/>
              <a:t>Ω</a:t>
            </a:r>
            <a:endParaRPr lang="ko-KR" altLang="en-US" sz="800" dirty="0"/>
          </a:p>
        </p:txBody>
      </p:sp>
      <p:sp>
        <p:nvSpPr>
          <p:cNvPr id="270" name="TextBox 269"/>
          <p:cNvSpPr txBox="1"/>
          <p:nvPr/>
        </p:nvSpPr>
        <p:spPr>
          <a:xfrm>
            <a:off x="7085692" y="388766"/>
            <a:ext cx="46164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 smtClean="0"/>
              <a:t>35K</a:t>
            </a:r>
            <a:r>
              <a:rPr lang="el-GR" altLang="ko-KR" sz="700" dirty="0" smtClean="0"/>
              <a:t>Ω</a:t>
            </a:r>
            <a:endParaRPr lang="ko-KR" altLang="en-US" sz="700" dirty="0"/>
          </a:p>
        </p:txBody>
      </p:sp>
      <p:sp>
        <p:nvSpPr>
          <p:cNvPr id="271" name="TextBox 270"/>
          <p:cNvSpPr txBox="1"/>
          <p:nvPr/>
        </p:nvSpPr>
        <p:spPr>
          <a:xfrm>
            <a:off x="5592995" y="190521"/>
            <a:ext cx="49196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smtClean="0"/>
              <a:t>100K</a:t>
            </a:r>
            <a:r>
              <a:rPr lang="el-GR" altLang="ko-KR" sz="800" dirty="0" smtClean="0"/>
              <a:t>Ω</a:t>
            </a:r>
            <a:endParaRPr lang="ko-KR" altLang="en-US" sz="800" dirty="0"/>
          </a:p>
        </p:txBody>
      </p:sp>
      <p:sp>
        <p:nvSpPr>
          <p:cNvPr id="272" name="TextBox 271"/>
          <p:cNvSpPr txBox="1"/>
          <p:nvPr/>
        </p:nvSpPr>
        <p:spPr>
          <a:xfrm>
            <a:off x="7497866" y="379723"/>
            <a:ext cx="49196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smtClean="0"/>
              <a:t>100K</a:t>
            </a:r>
            <a:r>
              <a:rPr lang="el-GR" altLang="ko-KR" sz="800" dirty="0" smtClean="0"/>
              <a:t>Ω</a:t>
            </a:r>
            <a:endParaRPr lang="ko-KR" altLang="en-US" sz="800" dirty="0"/>
          </a:p>
        </p:txBody>
      </p:sp>
      <p:sp>
        <p:nvSpPr>
          <p:cNvPr id="273" name="TextBox 272"/>
          <p:cNvSpPr txBox="1"/>
          <p:nvPr/>
        </p:nvSpPr>
        <p:spPr>
          <a:xfrm>
            <a:off x="9069812" y="1151457"/>
            <a:ext cx="49196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smtClean="0"/>
              <a:t>220</a:t>
            </a:r>
            <a:r>
              <a:rPr lang="el-GR" altLang="ko-KR" sz="800" dirty="0" smtClean="0"/>
              <a:t>Ω</a:t>
            </a:r>
            <a:endParaRPr lang="ko-KR" altLang="en-US" sz="800" dirty="0"/>
          </a:p>
        </p:txBody>
      </p:sp>
      <p:sp>
        <p:nvSpPr>
          <p:cNvPr id="1069" name="TextBox 1068"/>
          <p:cNvSpPr txBox="1"/>
          <p:nvPr/>
        </p:nvSpPr>
        <p:spPr>
          <a:xfrm>
            <a:off x="1892237" y="688811"/>
            <a:ext cx="58524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smtClean="0"/>
              <a:t>ICL7660</a:t>
            </a:r>
            <a:endParaRPr lang="ko-KR" altLang="en-US" sz="800" dirty="0"/>
          </a:p>
        </p:txBody>
      </p:sp>
      <p:sp>
        <p:nvSpPr>
          <p:cNvPr id="275" name="TextBox 274"/>
          <p:cNvSpPr txBox="1"/>
          <p:nvPr/>
        </p:nvSpPr>
        <p:spPr>
          <a:xfrm>
            <a:off x="7002216" y="1235081"/>
            <a:ext cx="58524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smtClean="0"/>
              <a:t>uA741</a:t>
            </a:r>
            <a:endParaRPr lang="ko-KR" altLang="en-US" sz="800" dirty="0"/>
          </a:p>
        </p:txBody>
      </p:sp>
      <p:pic>
        <p:nvPicPr>
          <p:cNvPr id="1070" name="그림 1069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56" t="4677" r="7532" b="3664"/>
          <a:stretch/>
        </p:blipFill>
        <p:spPr>
          <a:xfrm>
            <a:off x="8839188" y="5920262"/>
            <a:ext cx="523252" cy="488440"/>
          </a:xfrm>
          <a:prstGeom prst="rect">
            <a:avLst/>
          </a:prstGeom>
        </p:spPr>
      </p:pic>
      <p:cxnSp>
        <p:nvCxnSpPr>
          <p:cNvPr id="1073" name="직선 연결선 1072"/>
          <p:cNvCxnSpPr/>
          <p:nvPr/>
        </p:nvCxnSpPr>
        <p:spPr>
          <a:xfrm>
            <a:off x="8998507" y="5123935"/>
            <a:ext cx="0" cy="79632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직선 연결선 282"/>
          <p:cNvCxnSpPr/>
          <p:nvPr/>
        </p:nvCxnSpPr>
        <p:spPr>
          <a:xfrm flipH="1">
            <a:off x="8988086" y="5122426"/>
            <a:ext cx="70022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" name="직선 연결선 288"/>
          <p:cNvCxnSpPr/>
          <p:nvPr/>
        </p:nvCxnSpPr>
        <p:spPr>
          <a:xfrm>
            <a:off x="8998507" y="6380805"/>
            <a:ext cx="0" cy="17986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1" name="직선 연결선 290"/>
          <p:cNvCxnSpPr/>
          <p:nvPr/>
        </p:nvCxnSpPr>
        <p:spPr>
          <a:xfrm flipH="1" flipV="1">
            <a:off x="8887972" y="6562135"/>
            <a:ext cx="211533" cy="1285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3" name="직선 연결선 292"/>
          <p:cNvCxnSpPr/>
          <p:nvPr/>
        </p:nvCxnSpPr>
        <p:spPr>
          <a:xfrm flipH="1" flipV="1">
            <a:off x="8918652" y="6616003"/>
            <a:ext cx="159710" cy="1793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1" name="그림 130"/>
          <p:cNvPicPr>
            <a:picLocks noChangeAspect="1"/>
          </p:cNvPicPr>
          <p:nvPr/>
        </p:nvPicPr>
        <p:blipFill rotWithShape="1">
          <a:blip r:embed="rId14" cstate="print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7687" b="86395" l="7483" r="9047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185" t="10413" r="10924" b="9335"/>
          <a:stretch/>
        </p:blipFill>
        <p:spPr>
          <a:xfrm>
            <a:off x="10996488" y="0"/>
            <a:ext cx="1195512" cy="124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0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3446711" y="-51471"/>
            <a:ext cx="5116869" cy="8253412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6D451-5BA9-48F7-A3E7-5098BF78AABE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RF</a:t>
            </a:r>
            <a:r>
              <a:rPr lang="ko-KR" altLang="en-US" smtClean="0"/>
              <a:t>공학</a:t>
            </a:r>
            <a:r>
              <a:rPr lang="en-US" altLang="ko-KR" smtClean="0"/>
              <a:t>_</a:t>
            </a:r>
            <a:r>
              <a:rPr lang="ko-KR" altLang="en-US" smtClean="0"/>
              <a:t>팀프로젝트</a:t>
            </a:r>
            <a:r>
              <a:rPr lang="en-US" altLang="ko-KR" smtClean="0"/>
              <a:t>_5</a:t>
            </a:r>
            <a:r>
              <a:rPr lang="ko-KR" altLang="en-US" smtClean="0"/>
              <a:t>조</a:t>
            </a:r>
            <a:r>
              <a:rPr lang="en-US" altLang="ko-KR" smtClean="0"/>
              <a:t>_PPT</a:t>
            </a:r>
            <a:endParaRPr lang="ko-KR" altLang="en-US"/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919712" y="740541"/>
            <a:ext cx="4232581" cy="784713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 smtClean="0">
                <a:solidFill>
                  <a:schemeClr val="bg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센서 변경 후 동작 확인</a:t>
            </a:r>
            <a:endParaRPr lang="ko-KR" altLang="en-US" b="1" dirty="0">
              <a:solidFill>
                <a:schemeClr val="bg1"/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pic>
        <p:nvPicPr>
          <p:cNvPr id="8" name="그림 7" descr="무료 일러스트: 전구, 빛, 아이콘, 실루엣, 배, 램프 ...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2577" y="505712"/>
            <a:ext cx="1254370" cy="1254370"/>
          </a:xfrm>
          <a:prstGeom prst="rect">
            <a:avLst/>
          </a:prstGeom>
        </p:spPr>
      </p:pic>
      <p:sp>
        <p:nvSpPr>
          <p:cNvPr id="4" name="타원 3"/>
          <p:cNvSpPr/>
          <p:nvPr/>
        </p:nvSpPr>
        <p:spPr>
          <a:xfrm>
            <a:off x="2875085" y="3420208"/>
            <a:ext cx="1573824" cy="1310054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구부러진 연결선 8"/>
          <p:cNvCxnSpPr/>
          <p:nvPr/>
        </p:nvCxnSpPr>
        <p:spPr>
          <a:xfrm rot="10800000" flipV="1">
            <a:off x="919713" y="3842238"/>
            <a:ext cx="2034503" cy="492370"/>
          </a:xfrm>
          <a:prstGeom prst="curvedConnector3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5868" y="4396098"/>
            <a:ext cx="1899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LCD </a:t>
            </a:r>
            <a:r>
              <a:rPr lang="ko-KR" altLang="en-US" b="1" dirty="0" smtClean="0"/>
              <a:t>출력 확인</a:t>
            </a:r>
            <a:endParaRPr lang="ko-KR" altLang="en-US" b="1" dirty="0"/>
          </a:p>
        </p:txBody>
      </p:sp>
      <p:sp>
        <p:nvSpPr>
          <p:cNvPr id="11" name="타원 10"/>
          <p:cNvSpPr/>
          <p:nvPr/>
        </p:nvSpPr>
        <p:spPr>
          <a:xfrm>
            <a:off x="5544834" y="4420332"/>
            <a:ext cx="636158" cy="619859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구부러진 연결선 11"/>
          <p:cNvCxnSpPr/>
          <p:nvPr/>
        </p:nvCxnSpPr>
        <p:spPr>
          <a:xfrm rot="10800000" flipH="1" flipV="1">
            <a:off x="6180992" y="4804751"/>
            <a:ext cx="2034503" cy="492370"/>
          </a:xfrm>
          <a:prstGeom prst="curvedConnector3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8224285" y="5112456"/>
            <a:ext cx="31769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LED</a:t>
            </a:r>
            <a:r>
              <a:rPr lang="ko-KR" altLang="en-US" b="1" dirty="0" smtClean="0"/>
              <a:t>를 통한 무선 연결 확인</a:t>
            </a:r>
            <a:endParaRPr lang="ko-KR" altLang="en-US" b="1" dirty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7687" b="86395" l="7483" r="9047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185" t="10413" r="10924" b="9335"/>
          <a:stretch/>
        </p:blipFill>
        <p:spPr>
          <a:xfrm>
            <a:off x="10996488" y="0"/>
            <a:ext cx="1195512" cy="124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155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790950" y="1996262"/>
            <a:ext cx="619125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프로젝트 소개</a:t>
            </a:r>
            <a:endParaRPr lang="en-US" altLang="ko-KR" sz="2000" dirty="0" smtClean="0"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  <a:p>
            <a:r>
              <a:rPr lang="ko-KR" altLang="en-US" sz="2000" dirty="0" smtClean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아이디어 선정 배경 및 </a:t>
            </a:r>
            <a:r>
              <a:rPr lang="en-US" altLang="ko-KR" sz="2000" dirty="0" smtClean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SATC </a:t>
            </a:r>
            <a:r>
              <a:rPr lang="ko-KR" altLang="en-US" sz="2000" dirty="0" smtClean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소개</a:t>
            </a:r>
            <a:endParaRPr lang="en-US" altLang="ko-KR" sz="2000" dirty="0" smtClean="0"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  <a:p>
            <a:r>
              <a:rPr lang="ko-KR" altLang="en-US" sz="2000" dirty="0" smtClean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주요 부품</a:t>
            </a:r>
            <a:r>
              <a:rPr lang="en-US" altLang="ko-KR" sz="2000" dirty="0" smtClean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, </a:t>
            </a:r>
            <a:r>
              <a:rPr lang="ko-KR" altLang="en-US" sz="2000" dirty="0" smtClean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블록도 소개</a:t>
            </a:r>
            <a:r>
              <a:rPr lang="en-US" altLang="ko-KR" sz="2000" dirty="0" smtClean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, </a:t>
            </a:r>
            <a:r>
              <a:rPr lang="ko-KR" altLang="en-US" sz="2000" dirty="0" smtClean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회로도 설계</a:t>
            </a:r>
            <a:r>
              <a:rPr lang="en-US" altLang="ko-KR" sz="2000" dirty="0" smtClean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, </a:t>
            </a:r>
            <a:r>
              <a:rPr lang="ko-KR" altLang="en-US" sz="2000" dirty="0" smtClean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부품구매</a:t>
            </a:r>
            <a:endParaRPr lang="en-US" altLang="ko-KR" sz="2000" dirty="0" smtClean="0"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  <a:p>
            <a:endParaRPr lang="en-US" altLang="ko-KR" sz="2000" dirty="0" smtClean="0"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  <a:p>
            <a:endParaRPr lang="en-US" altLang="ko-KR" sz="2000" dirty="0" smtClean="0"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6D451-5BA9-48F7-A3E7-5098BF78AABE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9" name="오각형 8"/>
          <p:cNvSpPr/>
          <p:nvPr/>
        </p:nvSpPr>
        <p:spPr>
          <a:xfrm>
            <a:off x="0" y="2066925"/>
            <a:ext cx="3638550" cy="704850"/>
          </a:xfrm>
          <a:prstGeom prst="homePlate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오각형 11"/>
          <p:cNvSpPr/>
          <p:nvPr/>
        </p:nvSpPr>
        <p:spPr>
          <a:xfrm>
            <a:off x="0" y="3581400"/>
            <a:ext cx="3638550" cy="704850"/>
          </a:xfrm>
          <a:prstGeom prst="homePlate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오각형 12"/>
          <p:cNvSpPr/>
          <p:nvPr/>
        </p:nvSpPr>
        <p:spPr>
          <a:xfrm>
            <a:off x="0" y="5095875"/>
            <a:ext cx="3638550" cy="704850"/>
          </a:xfrm>
          <a:prstGeom prst="homePlate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2147887" y="2066925"/>
            <a:ext cx="166687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 smtClean="0">
                <a:solidFill>
                  <a:schemeClr val="bg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서론</a:t>
            </a:r>
            <a:endParaRPr lang="ko-KR" altLang="en-US" sz="4400" dirty="0">
              <a:solidFill>
                <a:schemeClr val="bg1"/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147886" y="3627478"/>
            <a:ext cx="166687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solidFill>
                  <a:schemeClr val="bg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본</a:t>
            </a:r>
            <a:r>
              <a:rPr lang="ko-KR" altLang="en-US" sz="4400" dirty="0" smtClean="0">
                <a:solidFill>
                  <a:schemeClr val="bg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론</a:t>
            </a:r>
            <a:endParaRPr lang="ko-KR" altLang="en-US" sz="4400" dirty="0">
              <a:solidFill>
                <a:schemeClr val="bg1"/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147886" y="5095875"/>
            <a:ext cx="166687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solidFill>
                  <a:schemeClr val="bg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결</a:t>
            </a:r>
            <a:r>
              <a:rPr lang="ko-KR" altLang="en-US" sz="4400" dirty="0" smtClean="0">
                <a:solidFill>
                  <a:schemeClr val="bg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론</a:t>
            </a:r>
            <a:endParaRPr lang="ko-KR" altLang="en-US" sz="4400" dirty="0">
              <a:solidFill>
                <a:schemeClr val="bg1"/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814761" y="3535322"/>
            <a:ext cx="619125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LCD </a:t>
            </a:r>
            <a:r>
              <a:rPr lang="ko-KR" altLang="en-US" sz="2000" dirty="0" smtClean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시험 동작</a:t>
            </a:r>
            <a:r>
              <a:rPr lang="en-US" altLang="ko-KR" sz="2000" dirty="0" smtClean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, </a:t>
            </a:r>
            <a:r>
              <a:rPr lang="ko-KR" altLang="en-US" sz="2000" dirty="0" smtClean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블루투스 설정</a:t>
            </a:r>
            <a:r>
              <a:rPr lang="en-US" altLang="ko-KR" sz="2000" dirty="0" smtClean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(Central/Peripheral)</a:t>
            </a:r>
          </a:p>
          <a:p>
            <a:r>
              <a:rPr lang="ko-KR" altLang="en-US" sz="2000" dirty="0" smtClean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블루투스 무선연결확인</a:t>
            </a:r>
            <a:r>
              <a:rPr lang="en-US" altLang="ko-KR" sz="2000" dirty="0" smtClean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, </a:t>
            </a:r>
            <a:r>
              <a:rPr lang="ko-KR" altLang="en-US" sz="2000" dirty="0" smtClean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센서 및 회로도 변경</a:t>
            </a:r>
            <a:endParaRPr lang="en-US" altLang="ko-KR" sz="2000" dirty="0" smtClean="0"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  <a:p>
            <a:r>
              <a:rPr lang="en-US" altLang="ko-KR" sz="2000" dirty="0" smtClean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RF </a:t>
            </a:r>
            <a:r>
              <a:rPr lang="ko-KR" altLang="en-US" sz="2000" dirty="0" smtClean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포트 프로그램</a:t>
            </a:r>
            <a:r>
              <a:rPr lang="en-US" altLang="ko-KR" sz="2000" dirty="0" smtClean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, </a:t>
            </a:r>
            <a:r>
              <a:rPr lang="ko-KR" altLang="en-US" sz="2000" dirty="0" smtClean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납땜 과정</a:t>
            </a:r>
            <a:endParaRPr lang="en-US" altLang="ko-KR" sz="2000" dirty="0" smtClean="0"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  <a:p>
            <a:endParaRPr lang="en-US" altLang="ko-KR" sz="2000" dirty="0" smtClean="0"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  <a:p>
            <a:endParaRPr lang="en-US" altLang="ko-KR" sz="2000" dirty="0" smtClean="0"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790950" y="5180459"/>
            <a:ext cx="61912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납땜 후 동작 확인</a:t>
            </a:r>
            <a:r>
              <a:rPr lang="en-US" altLang="ko-KR" sz="2000" dirty="0" smtClean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(</a:t>
            </a:r>
            <a:r>
              <a:rPr lang="ko-KR" altLang="en-US" sz="2000" dirty="0" smtClean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데모 및 영상</a:t>
            </a:r>
            <a:r>
              <a:rPr lang="en-US" altLang="ko-KR" sz="2000" dirty="0" smtClean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)</a:t>
            </a:r>
          </a:p>
          <a:p>
            <a:r>
              <a:rPr lang="en-US" altLang="ko-KR" sz="2000" dirty="0" smtClean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SATC </a:t>
            </a:r>
            <a:r>
              <a:rPr lang="ko-KR" altLang="en-US" sz="2000" dirty="0" smtClean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장점 및 보완할 점</a:t>
            </a:r>
            <a:endParaRPr lang="en-US" altLang="ko-KR" sz="2000" dirty="0" smtClean="0"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  <a:p>
            <a:endParaRPr lang="en-US" altLang="ko-KR" sz="2000" dirty="0" smtClean="0"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  <a:p>
            <a:endParaRPr lang="en-US" altLang="ko-KR" sz="2000" dirty="0" smtClean="0"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RF</a:t>
            </a:r>
            <a:r>
              <a:rPr lang="ko-KR" altLang="en-US" smtClean="0"/>
              <a:t>공학</a:t>
            </a:r>
            <a:r>
              <a:rPr lang="en-US" altLang="ko-KR" smtClean="0"/>
              <a:t>_</a:t>
            </a:r>
            <a:r>
              <a:rPr lang="ko-KR" altLang="en-US" smtClean="0"/>
              <a:t>팀프로젝트</a:t>
            </a:r>
            <a:r>
              <a:rPr lang="en-US" altLang="ko-KR" smtClean="0"/>
              <a:t>_5</a:t>
            </a:r>
            <a:r>
              <a:rPr lang="ko-KR" altLang="en-US" smtClean="0"/>
              <a:t>조</a:t>
            </a:r>
            <a:r>
              <a:rPr lang="en-US" altLang="ko-KR" smtClean="0"/>
              <a:t>_PPT</a:t>
            </a:r>
            <a:endParaRPr lang="ko-KR" altLang="en-US"/>
          </a:p>
        </p:txBody>
      </p:sp>
      <p:sp>
        <p:nvSpPr>
          <p:cNvPr id="19" name="제목 1"/>
          <p:cNvSpPr txBox="1">
            <a:spLocks/>
          </p:cNvSpPr>
          <p:nvPr/>
        </p:nvSpPr>
        <p:spPr>
          <a:xfrm>
            <a:off x="928505" y="944233"/>
            <a:ext cx="2043296" cy="784713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>
                <a:solidFill>
                  <a:schemeClr val="bg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INDEX</a:t>
            </a:r>
            <a:endParaRPr lang="ko-KR" altLang="en-US" b="1" dirty="0">
              <a:solidFill>
                <a:schemeClr val="bg1"/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pic>
        <p:nvPicPr>
          <p:cNvPr id="20" name="그림 19" descr="무료 일러스트: 전구, 빛, 아이콘, 실루엣, 배, 램프 ...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4123" y="641630"/>
            <a:ext cx="1254370" cy="1254370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7687" b="86395" l="7483" r="9047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185" t="10413" r="10924" b="9335"/>
          <a:stretch/>
        </p:blipFill>
        <p:spPr>
          <a:xfrm>
            <a:off x="10996488" y="0"/>
            <a:ext cx="1195512" cy="124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325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977" y="2318238"/>
            <a:ext cx="1246823" cy="145732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02677" y="2508292"/>
            <a:ext cx="7239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/>
              <a:t>PORT </a:t>
            </a:r>
            <a:r>
              <a:rPr lang="ko-KR" altLang="en-US" sz="3200" b="1" dirty="0" smtClean="0"/>
              <a:t>및 </a:t>
            </a:r>
            <a:endParaRPr lang="en-US" altLang="ko-KR" sz="3200" b="1" dirty="0" smtClean="0"/>
          </a:p>
          <a:p>
            <a:pPr algn="ctr"/>
            <a:r>
              <a:rPr lang="en-US" altLang="ko-KR" sz="3200" b="1" dirty="0" smtClean="0"/>
              <a:t>Baud rate </a:t>
            </a:r>
            <a:r>
              <a:rPr lang="ko-KR" altLang="en-US" sz="3200" b="1" dirty="0" smtClean="0"/>
              <a:t>설정</a:t>
            </a:r>
            <a:endParaRPr lang="ko-KR" altLang="en-US" sz="32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5341327" y="2434087"/>
            <a:ext cx="7239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 smtClean="0"/>
              <a:t>연결 후 </a:t>
            </a:r>
            <a:endParaRPr lang="en-US" altLang="ko-KR" sz="3200" b="1" dirty="0" smtClean="0"/>
          </a:p>
          <a:p>
            <a:pPr algn="ctr"/>
            <a:r>
              <a:rPr lang="en-US" altLang="ko-KR" sz="3200" b="1" dirty="0" smtClean="0">
                <a:solidFill>
                  <a:srgbClr val="0070C0"/>
                </a:solidFill>
              </a:rPr>
              <a:t>AT+READ0033</a:t>
            </a:r>
            <a:r>
              <a:rPr lang="en-US" altLang="ko-KR" sz="3200" b="1" dirty="0" smtClean="0"/>
              <a:t> </a:t>
            </a:r>
            <a:r>
              <a:rPr lang="ko-KR" altLang="en-US" sz="3200" b="1" dirty="0" smtClean="0"/>
              <a:t>입력</a:t>
            </a:r>
            <a:endParaRPr lang="en-US" altLang="ko-KR" sz="3200" b="1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635977" y="4198654"/>
            <a:ext cx="7239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rgbClr val="0070C0"/>
                </a:solidFill>
              </a:rPr>
              <a:t>AT+WRITEH00330100</a:t>
            </a:r>
            <a:r>
              <a:rPr lang="en-US" altLang="ko-KR" sz="3200" b="1" dirty="0" smtClean="0"/>
              <a:t> </a:t>
            </a:r>
            <a:r>
              <a:rPr lang="ko-KR" altLang="en-US" sz="3200" b="1" dirty="0" smtClean="0"/>
              <a:t>입력</a:t>
            </a:r>
            <a:endParaRPr lang="en-US" altLang="ko-KR" sz="3200" b="1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6040316" y="4194904"/>
            <a:ext cx="7239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 smtClean="0"/>
              <a:t>데이터 </a:t>
            </a:r>
            <a:r>
              <a:rPr lang="en-US" altLang="ko-KR" sz="3200" b="1" dirty="0" smtClean="0"/>
              <a:t>Hex </a:t>
            </a:r>
            <a:r>
              <a:rPr lang="ko-KR" altLang="en-US" sz="3200" b="1" dirty="0" smtClean="0"/>
              <a:t>값 확인</a:t>
            </a:r>
            <a:endParaRPr lang="en-US" altLang="ko-KR" sz="3200" b="1" dirty="0" smtClean="0"/>
          </a:p>
        </p:txBody>
      </p:sp>
      <p:sp>
        <p:nvSpPr>
          <p:cNvPr id="10" name="톱니 모양의 오른쪽 화살표 9"/>
          <p:cNvSpPr/>
          <p:nvPr/>
        </p:nvSpPr>
        <p:spPr>
          <a:xfrm>
            <a:off x="2093302" y="2794488"/>
            <a:ext cx="790575" cy="581025"/>
          </a:xfrm>
          <a:prstGeom prst="notched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11" name="톱니 모양의 오른쪽 화살표 10"/>
          <p:cNvSpPr/>
          <p:nvPr/>
        </p:nvSpPr>
        <p:spPr>
          <a:xfrm>
            <a:off x="6150952" y="2794488"/>
            <a:ext cx="790575" cy="581025"/>
          </a:xfrm>
          <a:prstGeom prst="notched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12" name="톱니 모양의 오른쪽 화살표 11"/>
          <p:cNvSpPr/>
          <p:nvPr/>
        </p:nvSpPr>
        <p:spPr>
          <a:xfrm>
            <a:off x="746613" y="4206154"/>
            <a:ext cx="790575" cy="581025"/>
          </a:xfrm>
          <a:prstGeom prst="notched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13" name="톱니 모양의 오른쪽 화살표 12"/>
          <p:cNvSpPr/>
          <p:nvPr/>
        </p:nvSpPr>
        <p:spPr>
          <a:xfrm>
            <a:off x="6941527" y="4191154"/>
            <a:ext cx="790575" cy="581025"/>
          </a:xfrm>
          <a:prstGeom prst="notched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15" name="슬라이드 번호 개체 틀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6D451-5BA9-48F7-A3E7-5098BF78AABE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RF</a:t>
            </a:r>
            <a:r>
              <a:rPr lang="ko-KR" altLang="en-US" smtClean="0"/>
              <a:t>공학</a:t>
            </a:r>
            <a:r>
              <a:rPr lang="en-US" altLang="ko-KR" smtClean="0"/>
              <a:t>_</a:t>
            </a:r>
            <a:r>
              <a:rPr lang="ko-KR" altLang="en-US" smtClean="0"/>
              <a:t>팀프로젝트</a:t>
            </a:r>
            <a:r>
              <a:rPr lang="en-US" altLang="ko-KR" smtClean="0"/>
              <a:t>_5</a:t>
            </a:r>
            <a:r>
              <a:rPr lang="ko-KR" altLang="en-US" smtClean="0"/>
              <a:t>조</a:t>
            </a:r>
            <a:r>
              <a:rPr lang="en-US" altLang="ko-KR" smtClean="0"/>
              <a:t>_PPT</a:t>
            </a:r>
            <a:endParaRPr lang="ko-KR" altLang="en-US"/>
          </a:p>
        </p:txBody>
      </p:sp>
      <p:sp>
        <p:nvSpPr>
          <p:cNvPr id="16" name="제목 1"/>
          <p:cNvSpPr txBox="1">
            <a:spLocks/>
          </p:cNvSpPr>
          <p:nvPr/>
        </p:nvSpPr>
        <p:spPr>
          <a:xfrm>
            <a:off x="928504" y="944233"/>
            <a:ext cx="4232581" cy="784713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>
                <a:solidFill>
                  <a:schemeClr val="bg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RF </a:t>
            </a:r>
            <a:r>
              <a:rPr lang="ko-KR" altLang="en-US" b="1" dirty="0" smtClean="0">
                <a:solidFill>
                  <a:schemeClr val="bg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포트 프로그램</a:t>
            </a:r>
            <a:endParaRPr lang="ko-KR" altLang="en-US" b="1" dirty="0">
              <a:solidFill>
                <a:schemeClr val="bg1"/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pic>
        <p:nvPicPr>
          <p:cNvPr id="17" name="그림 16" descr="무료 일러스트: 전구, 빛, 아이콘, 실루엣, 배, 램프 ...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4123" y="641630"/>
            <a:ext cx="1254370" cy="1254370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7687" b="86395" l="7483" r="9047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185" t="10413" r="10924" b="9335"/>
          <a:stretch/>
        </p:blipFill>
        <p:spPr>
          <a:xfrm>
            <a:off x="10996488" y="0"/>
            <a:ext cx="1195512" cy="124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811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542925"/>
            <a:ext cx="9144000" cy="11763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b="1" dirty="0"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321126" y="6058259"/>
            <a:ext cx="111951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PIO 3</a:t>
            </a:r>
            <a:r>
              <a:rPr lang="ko-KR" altLang="en-US" dirty="0" smtClean="0"/>
              <a:t>번 포트를 출력으로 사용</a:t>
            </a:r>
            <a:endParaRPr lang="en-US" altLang="ko-KR" dirty="0" smtClean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6D451-5BA9-48F7-A3E7-5098BF78AABE}" type="slidenum">
              <a:rPr lang="ko-KR" altLang="en-US" smtClean="0"/>
              <a:t>21</a:t>
            </a:fld>
            <a:endParaRPr lang="ko-KR" altLang="en-US"/>
          </a:p>
        </p:txBody>
      </p:sp>
      <p:sp>
        <p:nvSpPr>
          <p:cNvPr id="10" name="바닥글 개체 틀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RF</a:t>
            </a:r>
            <a:r>
              <a:rPr lang="ko-KR" altLang="en-US" smtClean="0"/>
              <a:t>공학</a:t>
            </a:r>
            <a:r>
              <a:rPr lang="en-US" altLang="ko-KR" smtClean="0"/>
              <a:t>_</a:t>
            </a:r>
            <a:r>
              <a:rPr lang="ko-KR" altLang="en-US" smtClean="0"/>
              <a:t>팀프로젝트</a:t>
            </a:r>
            <a:r>
              <a:rPr lang="en-US" altLang="ko-KR" smtClean="0"/>
              <a:t>_5</a:t>
            </a:r>
            <a:r>
              <a:rPr lang="ko-KR" altLang="en-US" smtClean="0"/>
              <a:t>조</a:t>
            </a:r>
            <a:r>
              <a:rPr lang="en-US" altLang="ko-KR" smtClean="0"/>
              <a:t>_PPT</a:t>
            </a:r>
            <a:endParaRPr lang="ko-KR" altLang="en-US"/>
          </a:p>
        </p:txBody>
      </p:sp>
      <p:sp>
        <p:nvSpPr>
          <p:cNvPr id="11" name="제목 1"/>
          <p:cNvSpPr txBox="1">
            <a:spLocks/>
          </p:cNvSpPr>
          <p:nvPr/>
        </p:nvSpPr>
        <p:spPr>
          <a:xfrm>
            <a:off x="928504" y="944233"/>
            <a:ext cx="4232581" cy="784713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>
                <a:solidFill>
                  <a:schemeClr val="bg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RF </a:t>
            </a:r>
            <a:r>
              <a:rPr lang="ko-KR" altLang="en-US" b="1" dirty="0" smtClean="0">
                <a:solidFill>
                  <a:schemeClr val="bg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포트 프로그램</a:t>
            </a:r>
            <a:endParaRPr lang="ko-KR" altLang="en-US" b="1" dirty="0">
              <a:solidFill>
                <a:schemeClr val="bg1"/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pic>
        <p:nvPicPr>
          <p:cNvPr id="12" name="그림 11" descr="무료 일러스트: 전구, 빛, 아이콘, 실루엣, 배, 램프 ...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4123" y="641630"/>
            <a:ext cx="1254370" cy="125437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l="-1" r="47946"/>
          <a:stretch/>
        </p:blipFill>
        <p:spPr>
          <a:xfrm>
            <a:off x="1762222" y="2495090"/>
            <a:ext cx="3195261" cy="345284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/>
          <a:srcRect r="45132"/>
          <a:stretch/>
        </p:blipFill>
        <p:spPr>
          <a:xfrm>
            <a:off x="7362922" y="2566378"/>
            <a:ext cx="3314043" cy="3397505"/>
          </a:xfrm>
          <a:prstGeom prst="rect">
            <a:avLst/>
          </a:prstGeom>
        </p:spPr>
      </p:pic>
      <p:sp>
        <p:nvSpPr>
          <p:cNvPr id="13" name="타원 12"/>
          <p:cNvSpPr/>
          <p:nvPr/>
        </p:nvSpPr>
        <p:spPr>
          <a:xfrm>
            <a:off x="2064091" y="3798869"/>
            <a:ext cx="1415561" cy="1002322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구부러진 연결선 13"/>
          <p:cNvCxnSpPr/>
          <p:nvPr/>
        </p:nvCxnSpPr>
        <p:spPr>
          <a:xfrm rot="5400000" flipH="1" flipV="1">
            <a:off x="2726854" y="2670832"/>
            <a:ext cx="1633083" cy="822084"/>
          </a:xfrm>
          <a:prstGeom prst="curvedConnector3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타원 17"/>
          <p:cNvSpPr/>
          <p:nvPr/>
        </p:nvSpPr>
        <p:spPr>
          <a:xfrm>
            <a:off x="7659732" y="3763969"/>
            <a:ext cx="1415561" cy="1002322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구부러진 연결선 18"/>
          <p:cNvCxnSpPr/>
          <p:nvPr/>
        </p:nvCxnSpPr>
        <p:spPr>
          <a:xfrm rot="5400000" flipH="1" flipV="1">
            <a:off x="8392032" y="2670832"/>
            <a:ext cx="1633083" cy="822084"/>
          </a:xfrm>
          <a:prstGeom prst="curvedConnector3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3255706" y="1896000"/>
            <a:ext cx="1899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At+read0033</a:t>
            </a:r>
            <a:endParaRPr lang="ko-KR" altLang="en-US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8582121" y="1896000"/>
            <a:ext cx="3153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At+writeh00330100</a:t>
            </a:r>
            <a:endParaRPr lang="ko-KR" altLang="en-US" b="1" dirty="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7687" b="86395" l="7483" r="9047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185" t="10413" r="10924" b="9335"/>
          <a:stretch/>
        </p:blipFill>
        <p:spPr>
          <a:xfrm>
            <a:off x="10996488" y="0"/>
            <a:ext cx="1195512" cy="124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424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542925"/>
            <a:ext cx="9144000" cy="11763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b="1" dirty="0"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216560" y="6023144"/>
            <a:ext cx="111951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PIO 3</a:t>
            </a:r>
            <a:r>
              <a:rPr lang="ko-KR" altLang="en-US" dirty="0" smtClean="0"/>
              <a:t>번 포트를 출력으로 사용</a:t>
            </a:r>
            <a:endParaRPr lang="en-US" altLang="ko-KR" dirty="0" smtClean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6D451-5BA9-48F7-A3E7-5098BF78AABE}" type="slidenum">
              <a:rPr lang="ko-KR" altLang="en-US" smtClean="0"/>
              <a:t>22</a:t>
            </a:fld>
            <a:endParaRPr lang="ko-KR" altLang="en-US"/>
          </a:p>
        </p:txBody>
      </p:sp>
      <p:sp>
        <p:nvSpPr>
          <p:cNvPr id="10" name="바닥글 개체 틀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RF</a:t>
            </a:r>
            <a:r>
              <a:rPr lang="ko-KR" altLang="en-US" smtClean="0"/>
              <a:t>공학</a:t>
            </a:r>
            <a:r>
              <a:rPr lang="en-US" altLang="ko-KR" smtClean="0"/>
              <a:t>_</a:t>
            </a:r>
            <a:r>
              <a:rPr lang="ko-KR" altLang="en-US" smtClean="0"/>
              <a:t>팀프로젝트</a:t>
            </a:r>
            <a:r>
              <a:rPr lang="en-US" altLang="ko-KR" smtClean="0"/>
              <a:t>_5</a:t>
            </a:r>
            <a:r>
              <a:rPr lang="ko-KR" altLang="en-US" smtClean="0"/>
              <a:t>조</a:t>
            </a:r>
            <a:r>
              <a:rPr lang="en-US" altLang="ko-KR" smtClean="0"/>
              <a:t>_PPT</a:t>
            </a:r>
            <a:endParaRPr lang="ko-KR" altLang="en-US"/>
          </a:p>
        </p:txBody>
      </p:sp>
      <p:sp>
        <p:nvSpPr>
          <p:cNvPr id="11" name="제목 1"/>
          <p:cNvSpPr txBox="1">
            <a:spLocks/>
          </p:cNvSpPr>
          <p:nvPr/>
        </p:nvSpPr>
        <p:spPr>
          <a:xfrm>
            <a:off x="928504" y="944233"/>
            <a:ext cx="4232581" cy="784713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>
                <a:solidFill>
                  <a:schemeClr val="bg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RF </a:t>
            </a:r>
            <a:r>
              <a:rPr lang="ko-KR" altLang="en-US" b="1" dirty="0" smtClean="0">
                <a:solidFill>
                  <a:schemeClr val="bg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포트 프로그램</a:t>
            </a:r>
            <a:endParaRPr lang="ko-KR" altLang="en-US" b="1" dirty="0">
              <a:solidFill>
                <a:schemeClr val="bg1"/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r="45295"/>
          <a:stretch/>
        </p:blipFill>
        <p:spPr>
          <a:xfrm>
            <a:off x="1579986" y="2536328"/>
            <a:ext cx="3134628" cy="3223154"/>
          </a:xfrm>
          <a:prstGeom prst="rect">
            <a:avLst/>
          </a:prstGeom>
        </p:spPr>
      </p:pic>
      <p:pic>
        <p:nvPicPr>
          <p:cNvPr id="12" name="그림 11" descr="무료 일러스트: 전구, 빛, 아이콘, 실루엣, 배, 램프 ...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4123" y="641630"/>
            <a:ext cx="1254370" cy="1254370"/>
          </a:xfrm>
          <a:prstGeom prst="rect">
            <a:avLst/>
          </a:prstGeom>
        </p:spPr>
      </p:pic>
      <p:sp>
        <p:nvSpPr>
          <p:cNvPr id="13" name="타원 12"/>
          <p:cNvSpPr/>
          <p:nvPr/>
        </p:nvSpPr>
        <p:spPr>
          <a:xfrm>
            <a:off x="2058879" y="3646744"/>
            <a:ext cx="1415561" cy="1002322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/>
          <a:srcRect l="-1" r="46903"/>
          <a:stretch/>
        </p:blipFill>
        <p:spPr>
          <a:xfrm>
            <a:off x="6358549" y="2556858"/>
            <a:ext cx="3090252" cy="3273728"/>
          </a:xfrm>
          <a:prstGeom prst="rect">
            <a:avLst/>
          </a:prstGeom>
        </p:spPr>
      </p:pic>
      <p:cxnSp>
        <p:nvCxnSpPr>
          <p:cNvPr id="14" name="구부러진 연결선 13"/>
          <p:cNvCxnSpPr/>
          <p:nvPr/>
        </p:nvCxnSpPr>
        <p:spPr>
          <a:xfrm rot="5400000" flipH="1" flipV="1">
            <a:off x="2551793" y="2594728"/>
            <a:ext cx="1351004" cy="753033"/>
          </a:xfrm>
          <a:prstGeom prst="curvedConnector3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타원 17"/>
          <p:cNvSpPr/>
          <p:nvPr/>
        </p:nvSpPr>
        <p:spPr>
          <a:xfrm>
            <a:off x="6963215" y="3787998"/>
            <a:ext cx="1415561" cy="1002322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구부러진 연결선 18"/>
          <p:cNvCxnSpPr/>
          <p:nvPr/>
        </p:nvCxnSpPr>
        <p:spPr>
          <a:xfrm rot="5400000" flipH="1" flipV="1">
            <a:off x="7695515" y="2694861"/>
            <a:ext cx="1633083" cy="822084"/>
          </a:xfrm>
          <a:prstGeom prst="curvedConnector3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154377" y="1903335"/>
            <a:ext cx="53264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At+writeh002800</a:t>
            </a:r>
            <a:r>
              <a:rPr lang="ko-KR" altLang="en-US" b="1" dirty="0" smtClean="0"/>
              <a:t>를 입력하면 선풍기 </a:t>
            </a:r>
            <a:r>
              <a:rPr lang="en-US" altLang="ko-KR" b="1" dirty="0" smtClean="0"/>
              <a:t>OFF</a:t>
            </a:r>
            <a:endParaRPr lang="ko-KR" altLang="en-US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6066186" y="1927321"/>
            <a:ext cx="53264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At+writeh002804</a:t>
            </a:r>
            <a:r>
              <a:rPr lang="ko-KR" altLang="en-US" b="1" dirty="0" smtClean="0"/>
              <a:t>를 입력하면 선풍기 </a:t>
            </a:r>
            <a:r>
              <a:rPr lang="en-US" altLang="ko-KR" b="1" dirty="0" smtClean="0"/>
              <a:t>ON</a:t>
            </a:r>
            <a:endParaRPr lang="ko-KR" altLang="en-US" b="1" dirty="0"/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7687" b="86395" l="7483" r="9047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185" t="10413" r="10924" b="9335"/>
          <a:stretch/>
        </p:blipFill>
        <p:spPr>
          <a:xfrm>
            <a:off x="10996488" y="0"/>
            <a:ext cx="1195512" cy="124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615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6D451-5BA9-48F7-A3E7-5098BF78AABE}" type="slidenum">
              <a:rPr lang="ko-KR" altLang="en-US" smtClean="0"/>
              <a:t>23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2689" y="2146092"/>
            <a:ext cx="4900094" cy="367921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t="24729"/>
          <a:stretch/>
        </p:blipFill>
        <p:spPr>
          <a:xfrm>
            <a:off x="6509238" y="2129056"/>
            <a:ext cx="4730399" cy="3679215"/>
          </a:xfrm>
          <a:prstGeom prst="rect">
            <a:avLst/>
          </a:prstGeom>
        </p:spPr>
      </p:pic>
      <p:sp>
        <p:nvSpPr>
          <p:cNvPr id="7" name="줄무늬가 있는 오른쪽 화살표 6"/>
          <p:cNvSpPr/>
          <p:nvPr/>
        </p:nvSpPr>
        <p:spPr>
          <a:xfrm>
            <a:off x="5231423" y="3251199"/>
            <a:ext cx="2083777" cy="1081454"/>
          </a:xfrm>
          <a:prstGeom prst="stripedRightArrow">
            <a:avLst/>
          </a:prstGeom>
          <a:solidFill>
            <a:srgbClr val="0070C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2154116" y="5956240"/>
            <a:ext cx="81856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 smtClean="0"/>
              <a:t>브레드</a:t>
            </a:r>
            <a:r>
              <a:rPr lang="ko-KR" altLang="en-US" sz="2000" dirty="0" smtClean="0"/>
              <a:t> 보드에 구성한 회로를 납땜을 하여 회로 동작을 확인해본다</a:t>
            </a:r>
            <a:r>
              <a:rPr lang="en-US" altLang="ko-KR" sz="2000" dirty="0" smtClean="0"/>
              <a:t>.</a:t>
            </a:r>
            <a:endParaRPr lang="ko-KR" altLang="en-US" sz="2000" dirty="0"/>
          </a:p>
        </p:txBody>
      </p:sp>
      <p:sp>
        <p:nvSpPr>
          <p:cNvPr id="10" name="바닥글 개체 틀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RF</a:t>
            </a:r>
            <a:r>
              <a:rPr lang="ko-KR" altLang="en-US" smtClean="0"/>
              <a:t>공학</a:t>
            </a:r>
            <a:r>
              <a:rPr lang="en-US" altLang="ko-KR" smtClean="0"/>
              <a:t>_</a:t>
            </a:r>
            <a:r>
              <a:rPr lang="ko-KR" altLang="en-US" smtClean="0"/>
              <a:t>팀프로젝트</a:t>
            </a:r>
            <a:r>
              <a:rPr lang="en-US" altLang="ko-KR" smtClean="0"/>
              <a:t>_5</a:t>
            </a:r>
            <a:r>
              <a:rPr lang="ko-KR" altLang="en-US" smtClean="0"/>
              <a:t>조</a:t>
            </a:r>
            <a:r>
              <a:rPr lang="en-US" altLang="ko-KR" smtClean="0"/>
              <a:t>_PPT</a:t>
            </a:r>
            <a:endParaRPr lang="ko-KR" altLang="en-US"/>
          </a:p>
        </p:txBody>
      </p:sp>
      <p:sp>
        <p:nvSpPr>
          <p:cNvPr id="11" name="제목 1"/>
          <p:cNvSpPr txBox="1">
            <a:spLocks/>
          </p:cNvSpPr>
          <p:nvPr/>
        </p:nvSpPr>
        <p:spPr>
          <a:xfrm>
            <a:off x="928505" y="944233"/>
            <a:ext cx="2342234" cy="784713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smtClean="0">
                <a:solidFill>
                  <a:schemeClr val="bg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납땜 과정</a:t>
            </a:r>
            <a:endParaRPr lang="ko-KR" altLang="en-US" b="1" dirty="0">
              <a:solidFill>
                <a:schemeClr val="bg1"/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pic>
        <p:nvPicPr>
          <p:cNvPr id="12" name="그림 11" descr="무료 일러스트: 전구, 빛, 아이콘, 실루엣, 배, 램프 ...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4123" y="641630"/>
            <a:ext cx="1254370" cy="125437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7687" b="86395" l="7483" r="9047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185" t="10413" r="10924" b="9335"/>
          <a:stretch/>
        </p:blipFill>
        <p:spPr>
          <a:xfrm>
            <a:off x="10996488" y="0"/>
            <a:ext cx="1195512" cy="124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376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6D451-5BA9-48F7-A3E7-5098BF78AABE}" type="slidenum">
              <a:rPr lang="ko-KR" altLang="en-US" smtClean="0"/>
              <a:t>24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t="33603"/>
          <a:stretch/>
        </p:blipFill>
        <p:spPr>
          <a:xfrm rot="16200000">
            <a:off x="6292057" y="1969762"/>
            <a:ext cx="4637088" cy="413608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rcRect t="37268"/>
          <a:stretch/>
        </p:blipFill>
        <p:spPr>
          <a:xfrm rot="16200000">
            <a:off x="976976" y="1942477"/>
            <a:ext cx="4637087" cy="423202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956435" y="6367755"/>
            <a:ext cx="36201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/>
              <a:t>온도 센서 동작 확인</a:t>
            </a:r>
            <a:endParaRPr lang="ko-KR" altLang="en-US" sz="2400" dirty="0"/>
          </a:p>
        </p:txBody>
      </p:sp>
      <p:sp>
        <p:nvSpPr>
          <p:cNvPr id="12" name="제목 1"/>
          <p:cNvSpPr txBox="1">
            <a:spLocks/>
          </p:cNvSpPr>
          <p:nvPr/>
        </p:nvSpPr>
        <p:spPr>
          <a:xfrm>
            <a:off x="922677" y="689379"/>
            <a:ext cx="4115316" cy="784713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smtClean="0">
                <a:solidFill>
                  <a:schemeClr val="bg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납땜 완성 후 동작 확인</a:t>
            </a:r>
            <a:endParaRPr lang="ko-KR" altLang="en-US" b="1" dirty="0">
              <a:solidFill>
                <a:schemeClr val="bg1"/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pic>
        <p:nvPicPr>
          <p:cNvPr id="13" name="그림 12" descr="무료 일러스트: 전구, 빛, 아이콘, 실루엣, 배, 램프 ...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9951" y="386776"/>
            <a:ext cx="1254370" cy="125437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7687" b="86395" l="7483" r="9047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185" t="10413" r="10924" b="9335"/>
          <a:stretch/>
        </p:blipFill>
        <p:spPr>
          <a:xfrm>
            <a:off x="10996488" y="0"/>
            <a:ext cx="1195512" cy="124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509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6D451-5BA9-48F7-A3E7-5098BF78AABE}" type="slidenum">
              <a:rPr lang="ko-KR" altLang="en-US" smtClean="0"/>
              <a:t>25</a:t>
            </a:fld>
            <a:endParaRPr lang="ko-KR" altLang="en-US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RF</a:t>
            </a:r>
            <a:r>
              <a:rPr lang="ko-KR" altLang="en-US" smtClean="0"/>
              <a:t>공학</a:t>
            </a:r>
            <a:r>
              <a:rPr lang="en-US" altLang="ko-KR" smtClean="0"/>
              <a:t>_</a:t>
            </a:r>
            <a:r>
              <a:rPr lang="ko-KR" altLang="en-US" smtClean="0"/>
              <a:t>팀프로젝트</a:t>
            </a:r>
            <a:r>
              <a:rPr lang="en-US" altLang="ko-KR" smtClean="0"/>
              <a:t>_5</a:t>
            </a:r>
            <a:r>
              <a:rPr lang="ko-KR" altLang="en-US" smtClean="0"/>
              <a:t>조</a:t>
            </a:r>
            <a:r>
              <a:rPr lang="en-US" altLang="ko-KR" smtClean="0"/>
              <a:t>_PPT</a:t>
            </a:r>
            <a:endParaRPr lang="ko-KR" altLang="en-US"/>
          </a:p>
        </p:txBody>
      </p:sp>
      <p:sp>
        <p:nvSpPr>
          <p:cNvPr id="12" name="제목 1"/>
          <p:cNvSpPr txBox="1">
            <a:spLocks/>
          </p:cNvSpPr>
          <p:nvPr/>
        </p:nvSpPr>
        <p:spPr>
          <a:xfrm>
            <a:off x="3053860" y="2217652"/>
            <a:ext cx="7271240" cy="2245177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11500" b="1" dirty="0" smtClean="0">
                <a:solidFill>
                  <a:schemeClr val="bg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SATC </a:t>
            </a:r>
            <a:r>
              <a:rPr lang="ko-KR" altLang="en-US" sz="11500" b="1" dirty="0" smtClean="0">
                <a:solidFill>
                  <a:schemeClr val="bg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데모</a:t>
            </a:r>
            <a:endParaRPr lang="ko-KR" altLang="en-US" sz="11500" b="1" dirty="0">
              <a:solidFill>
                <a:schemeClr val="bg1"/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pic>
        <p:nvPicPr>
          <p:cNvPr id="13" name="그림 12" descr="무료 일러스트: 전구, 빛, 아이콘, 실루엣, 배, 램프 ...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785" y="1924575"/>
            <a:ext cx="2538254" cy="253825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7687" b="86395" l="7483" r="9047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185" t="10413" r="10924" b="9335"/>
          <a:stretch/>
        </p:blipFill>
        <p:spPr>
          <a:xfrm>
            <a:off x="10996488" y="0"/>
            <a:ext cx="1195512" cy="124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555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RF</a:t>
            </a:r>
            <a:r>
              <a:rPr lang="ko-KR" altLang="en-US" smtClean="0"/>
              <a:t>공학</a:t>
            </a:r>
            <a:r>
              <a:rPr lang="en-US" altLang="ko-KR" smtClean="0"/>
              <a:t>_</a:t>
            </a:r>
            <a:r>
              <a:rPr lang="ko-KR" altLang="en-US" smtClean="0"/>
              <a:t>팀프로젝트</a:t>
            </a:r>
            <a:r>
              <a:rPr lang="en-US" altLang="ko-KR" smtClean="0"/>
              <a:t>_5</a:t>
            </a:r>
            <a:r>
              <a:rPr lang="ko-KR" altLang="en-US" smtClean="0"/>
              <a:t>조</a:t>
            </a:r>
            <a:r>
              <a:rPr lang="en-US" altLang="ko-KR" smtClean="0"/>
              <a:t>_PPT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6D451-5BA9-48F7-A3E7-5098BF78AABE}" type="slidenum">
              <a:rPr lang="ko-KR" altLang="en-US" smtClean="0"/>
              <a:t>26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r="121"/>
          <a:stretch/>
        </p:blipFill>
        <p:spPr>
          <a:xfrm>
            <a:off x="810099" y="520262"/>
            <a:ext cx="10362726" cy="5836088"/>
          </a:xfrm>
          <a:prstGeom prst="rect">
            <a:avLst/>
          </a:prstGeom>
        </p:spPr>
      </p:pic>
      <p:sp>
        <p:nvSpPr>
          <p:cNvPr id="7" name="제목 1"/>
          <p:cNvSpPr txBox="1">
            <a:spLocks/>
          </p:cNvSpPr>
          <p:nvPr/>
        </p:nvSpPr>
        <p:spPr>
          <a:xfrm>
            <a:off x="0" y="155137"/>
            <a:ext cx="3560885" cy="784713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b="1" smtClean="0">
                <a:solidFill>
                  <a:schemeClr val="bg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RF </a:t>
            </a:r>
            <a:r>
              <a:rPr lang="ko-KR" altLang="en-US" sz="3600" b="1" dirty="0" smtClean="0">
                <a:solidFill>
                  <a:schemeClr val="bg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포트 프로그램</a:t>
            </a:r>
            <a:endParaRPr lang="ko-KR" altLang="en-US" sz="3600" b="1" dirty="0">
              <a:solidFill>
                <a:schemeClr val="bg1"/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8" name="타원 7"/>
          <p:cNvSpPr/>
          <p:nvPr/>
        </p:nvSpPr>
        <p:spPr>
          <a:xfrm>
            <a:off x="3157917" y="1562967"/>
            <a:ext cx="1415561" cy="1002322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구부러진 연결선 8"/>
          <p:cNvCxnSpPr/>
          <p:nvPr/>
        </p:nvCxnSpPr>
        <p:spPr>
          <a:xfrm rot="16200000" flipH="1">
            <a:off x="3739615" y="2864276"/>
            <a:ext cx="1351004" cy="753033"/>
          </a:xfrm>
          <a:prstGeom prst="curvedConnector3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767008" y="3821516"/>
            <a:ext cx="2950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Port </a:t>
            </a:r>
            <a:r>
              <a:rPr lang="ko-KR" altLang="en-US" b="1" dirty="0" smtClean="0"/>
              <a:t>및 </a:t>
            </a:r>
            <a:r>
              <a:rPr lang="en-US" altLang="ko-KR" b="1" dirty="0" smtClean="0"/>
              <a:t>baud rate </a:t>
            </a:r>
            <a:r>
              <a:rPr lang="ko-KR" altLang="en-US" b="1" dirty="0" smtClean="0"/>
              <a:t>설정</a:t>
            </a:r>
            <a:endParaRPr lang="ko-KR" altLang="en-US" b="1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7687" b="86395" l="7483" r="9047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185" t="10413" r="10924" b="9335"/>
          <a:stretch/>
        </p:blipFill>
        <p:spPr>
          <a:xfrm>
            <a:off x="10996488" y="0"/>
            <a:ext cx="1195512" cy="124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975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RF</a:t>
            </a:r>
            <a:r>
              <a:rPr lang="ko-KR" altLang="en-US" smtClean="0"/>
              <a:t>공학</a:t>
            </a:r>
            <a:r>
              <a:rPr lang="en-US" altLang="ko-KR" smtClean="0"/>
              <a:t>_</a:t>
            </a:r>
            <a:r>
              <a:rPr lang="ko-KR" altLang="en-US" smtClean="0"/>
              <a:t>팀프로젝트</a:t>
            </a:r>
            <a:r>
              <a:rPr lang="en-US" altLang="ko-KR" smtClean="0"/>
              <a:t>_5</a:t>
            </a:r>
            <a:r>
              <a:rPr lang="ko-KR" altLang="en-US" smtClean="0"/>
              <a:t>조</a:t>
            </a:r>
            <a:r>
              <a:rPr lang="en-US" altLang="ko-KR" smtClean="0"/>
              <a:t>_PPT</a:t>
            </a:r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596" y="666411"/>
            <a:ext cx="10440000" cy="5872501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6D451-5BA9-48F7-A3E7-5098BF78AABE}" type="slidenum">
              <a:rPr lang="ko-KR" altLang="en-US" smtClean="0"/>
              <a:t>27</a:t>
            </a:fld>
            <a:endParaRPr lang="ko-KR" altLang="en-US"/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0" y="155137"/>
            <a:ext cx="3560885" cy="784713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b="1" dirty="0" smtClean="0">
                <a:solidFill>
                  <a:schemeClr val="bg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COM4</a:t>
            </a:r>
            <a:r>
              <a:rPr lang="ko-KR" altLang="en-US" sz="3600" b="1" dirty="0" smtClean="0">
                <a:solidFill>
                  <a:schemeClr val="bg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에 </a:t>
            </a:r>
            <a:r>
              <a:rPr lang="ko-KR" altLang="en-US" sz="3600" b="1" dirty="0" err="1" smtClean="0">
                <a:solidFill>
                  <a:schemeClr val="bg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연결확인</a:t>
            </a:r>
            <a:endParaRPr lang="ko-KR" altLang="en-US" sz="3600" b="1" dirty="0">
              <a:solidFill>
                <a:schemeClr val="bg1"/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6" name="타원 5"/>
          <p:cNvSpPr/>
          <p:nvPr/>
        </p:nvSpPr>
        <p:spPr>
          <a:xfrm>
            <a:off x="2234725" y="2002583"/>
            <a:ext cx="1415561" cy="1002322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구부러진 연결선 7"/>
          <p:cNvCxnSpPr/>
          <p:nvPr/>
        </p:nvCxnSpPr>
        <p:spPr>
          <a:xfrm rot="16200000" flipH="1">
            <a:off x="3261900" y="3035636"/>
            <a:ext cx="1351004" cy="753033"/>
          </a:xfrm>
          <a:prstGeom prst="curvedConnector3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362562" y="3994271"/>
            <a:ext cx="2950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Central </a:t>
            </a:r>
            <a:r>
              <a:rPr lang="ko-KR" altLang="en-US" b="1" dirty="0" smtClean="0"/>
              <a:t>연결</a:t>
            </a:r>
            <a:endParaRPr lang="ko-KR" altLang="en-US" b="1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7687" b="86395" l="7483" r="9047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185" t="10413" r="10924" b="9335"/>
          <a:stretch/>
        </p:blipFill>
        <p:spPr>
          <a:xfrm>
            <a:off x="10996488" y="0"/>
            <a:ext cx="1195512" cy="124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966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RF</a:t>
            </a:r>
            <a:r>
              <a:rPr lang="ko-KR" altLang="en-US" smtClean="0"/>
              <a:t>공학</a:t>
            </a:r>
            <a:r>
              <a:rPr lang="en-US" altLang="ko-KR" smtClean="0"/>
              <a:t>_</a:t>
            </a:r>
            <a:r>
              <a:rPr lang="ko-KR" altLang="en-US" smtClean="0"/>
              <a:t>팀프로젝트</a:t>
            </a:r>
            <a:r>
              <a:rPr lang="en-US" altLang="ko-KR" smtClean="0"/>
              <a:t>_5</a:t>
            </a:r>
            <a:r>
              <a:rPr lang="ko-KR" altLang="en-US" smtClean="0"/>
              <a:t>조</a:t>
            </a:r>
            <a:r>
              <a:rPr lang="en-US" altLang="ko-KR" smtClean="0"/>
              <a:t>_PPT</a:t>
            </a: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150" y="547493"/>
            <a:ext cx="10176000" cy="5724000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6D451-5BA9-48F7-A3E7-5098BF78AABE}" type="slidenum">
              <a:rPr lang="ko-KR" altLang="en-US" smtClean="0"/>
              <a:t>28</a:t>
            </a:fld>
            <a:endParaRPr lang="ko-KR" altLang="en-US"/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0" y="155137"/>
            <a:ext cx="3560885" cy="784713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3600" b="1" dirty="0" smtClean="0">
                <a:solidFill>
                  <a:schemeClr val="bg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블루투스 </a:t>
            </a:r>
            <a:r>
              <a:rPr lang="ko-KR" altLang="en-US" sz="3600" b="1" dirty="0" err="1" smtClean="0">
                <a:solidFill>
                  <a:schemeClr val="bg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스캔동작</a:t>
            </a:r>
            <a:endParaRPr lang="ko-KR" altLang="en-US" sz="3600" b="1" dirty="0">
              <a:solidFill>
                <a:schemeClr val="bg1"/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6" name="타원 5"/>
          <p:cNvSpPr/>
          <p:nvPr/>
        </p:nvSpPr>
        <p:spPr>
          <a:xfrm>
            <a:off x="1874240" y="2741136"/>
            <a:ext cx="1415561" cy="1002322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구부러진 연결선 7"/>
          <p:cNvCxnSpPr/>
          <p:nvPr/>
        </p:nvCxnSpPr>
        <p:spPr>
          <a:xfrm rot="16200000" flipH="1">
            <a:off x="2569344" y="3929039"/>
            <a:ext cx="992485" cy="621326"/>
          </a:xfrm>
          <a:prstGeom prst="curvedConnector3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369031" y="4636136"/>
            <a:ext cx="2950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블루투스 스캔 동작</a:t>
            </a:r>
            <a:endParaRPr lang="ko-KR" altLang="en-US" b="1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7687" b="86395" l="7483" r="9047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185" t="10413" r="10924" b="9335"/>
          <a:stretch/>
        </p:blipFill>
        <p:spPr>
          <a:xfrm>
            <a:off x="10996488" y="0"/>
            <a:ext cx="1195512" cy="124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91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981" y="547493"/>
            <a:ext cx="10240000" cy="5760000"/>
          </a:xfrm>
          <a:prstGeom prst="rect">
            <a:avLst/>
          </a:prstGeom>
        </p:spPr>
      </p:pic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RF</a:t>
            </a:r>
            <a:r>
              <a:rPr lang="ko-KR" altLang="en-US" smtClean="0"/>
              <a:t>공학</a:t>
            </a:r>
            <a:r>
              <a:rPr lang="en-US" altLang="ko-KR" smtClean="0"/>
              <a:t>_</a:t>
            </a:r>
            <a:r>
              <a:rPr lang="ko-KR" altLang="en-US" smtClean="0"/>
              <a:t>팀프로젝트</a:t>
            </a:r>
            <a:r>
              <a:rPr lang="en-US" altLang="ko-KR" smtClean="0"/>
              <a:t>_5</a:t>
            </a:r>
            <a:r>
              <a:rPr lang="ko-KR" altLang="en-US" smtClean="0"/>
              <a:t>조</a:t>
            </a:r>
            <a:r>
              <a:rPr lang="en-US" altLang="ko-KR" smtClean="0"/>
              <a:t>_PPT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6D451-5BA9-48F7-A3E7-5098BF78AABE}" type="slidenum">
              <a:rPr lang="ko-KR" altLang="en-US" smtClean="0"/>
              <a:t>29</a:t>
            </a:fld>
            <a:endParaRPr lang="ko-KR" altLang="en-US"/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0" y="155137"/>
            <a:ext cx="3560885" cy="784713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3600" b="1" dirty="0" smtClean="0">
                <a:solidFill>
                  <a:schemeClr val="bg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블루투스 스캔 멈춤</a:t>
            </a:r>
            <a:endParaRPr lang="ko-KR" altLang="en-US" sz="3600" b="1" dirty="0">
              <a:solidFill>
                <a:schemeClr val="bg1"/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6" name="타원 5"/>
          <p:cNvSpPr/>
          <p:nvPr/>
        </p:nvSpPr>
        <p:spPr>
          <a:xfrm>
            <a:off x="1927169" y="2664654"/>
            <a:ext cx="1415561" cy="1002322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구부러진 연결선 7"/>
          <p:cNvCxnSpPr/>
          <p:nvPr/>
        </p:nvCxnSpPr>
        <p:spPr>
          <a:xfrm rot="16200000" flipH="1">
            <a:off x="2592007" y="3882823"/>
            <a:ext cx="966571" cy="534880"/>
          </a:xfrm>
          <a:prstGeom prst="curvedConnector3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281283" y="4617902"/>
            <a:ext cx="2950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블루투스 스캔 멈춤</a:t>
            </a:r>
            <a:endParaRPr lang="ko-KR" altLang="en-US" b="1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7687" b="86395" l="7483" r="9047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185" t="10413" r="10924" b="9335"/>
          <a:stretch/>
        </p:blipFill>
        <p:spPr>
          <a:xfrm>
            <a:off x="10996488" y="0"/>
            <a:ext cx="1195512" cy="124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447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928504" y="944233"/>
            <a:ext cx="3226777" cy="784713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 smtClean="0">
                <a:solidFill>
                  <a:schemeClr val="bg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프로젝트소개</a:t>
            </a:r>
            <a:endParaRPr lang="ko-KR" altLang="en-US" b="1" dirty="0">
              <a:solidFill>
                <a:schemeClr val="bg1"/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6D451-5BA9-48F7-A3E7-5098BF78AABE}" type="slidenum">
              <a:rPr lang="ko-KR" altLang="en-US" smtClean="0"/>
              <a:t>3</a:t>
            </a:fld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rcRect l="3133" r="76421" b="20029"/>
          <a:stretch/>
        </p:blipFill>
        <p:spPr>
          <a:xfrm>
            <a:off x="2159794" y="2505077"/>
            <a:ext cx="1833562" cy="327183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/>
          <a:srcRect l="3133" r="76421" b="20029"/>
          <a:stretch/>
        </p:blipFill>
        <p:spPr>
          <a:xfrm>
            <a:off x="7950995" y="2570192"/>
            <a:ext cx="1833562" cy="327183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276475" y="5776913"/>
            <a:ext cx="1581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Central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8047894" y="5776913"/>
            <a:ext cx="1581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Peripheral</a:t>
            </a:r>
            <a:endParaRPr lang="ko-KR" altLang="en-US" dirty="0"/>
          </a:p>
        </p:txBody>
      </p:sp>
      <p:sp>
        <p:nvSpPr>
          <p:cNvPr id="11" name="왼쪽/오른쪽 화살표 10"/>
          <p:cNvSpPr/>
          <p:nvPr/>
        </p:nvSpPr>
        <p:spPr>
          <a:xfrm>
            <a:off x="4155281" y="3693319"/>
            <a:ext cx="3633789" cy="895350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5323010" y="4588669"/>
            <a:ext cx="1581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Connection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076575" y="2265976"/>
            <a:ext cx="10172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FBL780BC_H</a:t>
            </a:r>
            <a:r>
              <a:rPr lang="ko-KR" altLang="en-US" b="1" dirty="0" smtClean="0"/>
              <a:t>를 이용하여 무선통신에 의한 상호정보교환</a:t>
            </a:r>
            <a:endParaRPr lang="ko-KR" altLang="en-US" b="1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RF</a:t>
            </a:r>
            <a:r>
              <a:rPr lang="ko-KR" altLang="en-US" smtClean="0"/>
              <a:t>공학</a:t>
            </a:r>
            <a:r>
              <a:rPr lang="en-US" altLang="ko-KR" smtClean="0"/>
              <a:t>_</a:t>
            </a:r>
            <a:r>
              <a:rPr lang="ko-KR" altLang="en-US" smtClean="0"/>
              <a:t>팀프로젝트</a:t>
            </a:r>
            <a:r>
              <a:rPr lang="en-US" altLang="ko-KR" smtClean="0"/>
              <a:t>_5</a:t>
            </a:r>
            <a:r>
              <a:rPr lang="ko-KR" altLang="en-US" smtClean="0"/>
              <a:t>조</a:t>
            </a:r>
            <a:r>
              <a:rPr lang="en-US" altLang="ko-KR" smtClean="0"/>
              <a:t>_PPT</a:t>
            </a:r>
            <a:endParaRPr lang="ko-KR" altLang="en-US"/>
          </a:p>
        </p:txBody>
      </p:sp>
      <p:pic>
        <p:nvPicPr>
          <p:cNvPr id="7" name="그림 6" descr="무료 일러스트: 전구, 빛, 아이콘, 실루엣, 배, 램프 ...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4123" y="641630"/>
            <a:ext cx="1254370" cy="125437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7687" b="86395" l="7483" r="9047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185" t="10413" r="10924" b="9335"/>
          <a:stretch/>
        </p:blipFill>
        <p:spPr>
          <a:xfrm>
            <a:off x="10996488" y="0"/>
            <a:ext cx="1195512" cy="124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282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RF</a:t>
            </a:r>
            <a:r>
              <a:rPr lang="ko-KR" altLang="en-US" smtClean="0"/>
              <a:t>공학</a:t>
            </a:r>
            <a:r>
              <a:rPr lang="en-US" altLang="ko-KR" smtClean="0"/>
              <a:t>_</a:t>
            </a:r>
            <a:r>
              <a:rPr lang="ko-KR" altLang="en-US" smtClean="0"/>
              <a:t>팀프로젝트</a:t>
            </a:r>
            <a:r>
              <a:rPr lang="en-US" altLang="ko-KR" smtClean="0"/>
              <a:t>_5</a:t>
            </a:r>
            <a:r>
              <a:rPr lang="ko-KR" altLang="en-US" smtClean="0"/>
              <a:t>조</a:t>
            </a:r>
            <a:r>
              <a:rPr lang="en-US" altLang="ko-KR" smtClean="0"/>
              <a:t>_PPT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6D451-5BA9-48F7-A3E7-5098BF78AABE}" type="slidenum">
              <a:rPr lang="ko-KR" altLang="en-US" smtClean="0"/>
              <a:t>30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000" y="596350"/>
            <a:ext cx="10240000" cy="5760000"/>
          </a:xfrm>
          <a:prstGeom prst="rect">
            <a:avLst/>
          </a:prstGeom>
        </p:spPr>
      </p:pic>
      <p:sp>
        <p:nvSpPr>
          <p:cNvPr id="7" name="제목 1"/>
          <p:cNvSpPr txBox="1">
            <a:spLocks/>
          </p:cNvSpPr>
          <p:nvPr/>
        </p:nvSpPr>
        <p:spPr>
          <a:xfrm>
            <a:off x="0" y="155137"/>
            <a:ext cx="3560885" cy="784713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3600" b="1" dirty="0" smtClean="0">
                <a:solidFill>
                  <a:schemeClr val="bg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블루투스 연결 확인</a:t>
            </a:r>
            <a:endParaRPr lang="ko-KR" altLang="en-US" sz="3600" b="1" dirty="0">
              <a:solidFill>
                <a:schemeClr val="bg1"/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6" name="타원 5"/>
          <p:cNvSpPr/>
          <p:nvPr/>
        </p:nvSpPr>
        <p:spPr>
          <a:xfrm>
            <a:off x="1865448" y="2962216"/>
            <a:ext cx="1415561" cy="1002322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구부러진 연결선 7"/>
          <p:cNvCxnSpPr/>
          <p:nvPr/>
        </p:nvCxnSpPr>
        <p:spPr>
          <a:xfrm rot="16200000" flipH="1">
            <a:off x="2568020" y="4142651"/>
            <a:ext cx="891102" cy="534880"/>
          </a:xfrm>
          <a:prstGeom prst="curvedConnector3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210769" y="4791112"/>
            <a:ext cx="2950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Peripheral </a:t>
            </a:r>
            <a:r>
              <a:rPr lang="ko-KR" altLang="en-US" b="1" dirty="0" smtClean="0"/>
              <a:t>명령어로 연결</a:t>
            </a:r>
            <a:endParaRPr lang="ko-KR" altLang="en-US" b="1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7687" b="86395" l="7483" r="9047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185" t="10413" r="10924" b="9335"/>
          <a:stretch/>
        </p:blipFill>
        <p:spPr>
          <a:xfrm>
            <a:off x="10996488" y="0"/>
            <a:ext cx="1195512" cy="124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317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150" y="547493"/>
            <a:ext cx="10240000" cy="5760000"/>
          </a:xfrm>
          <a:prstGeom prst="rect">
            <a:avLst/>
          </a:prstGeom>
        </p:spPr>
      </p:pic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RF</a:t>
            </a:r>
            <a:r>
              <a:rPr lang="ko-KR" altLang="en-US" smtClean="0"/>
              <a:t>공학</a:t>
            </a:r>
            <a:r>
              <a:rPr lang="en-US" altLang="ko-KR" smtClean="0"/>
              <a:t>_</a:t>
            </a:r>
            <a:r>
              <a:rPr lang="ko-KR" altLang="en-US" smtClean="0"/>
              <a:t>팀프로젝트</a:t>
            </a:r>
            <a:r>
              <a:rPr lang="en-US" altLang="ko-KR" smtClean="0"/>
              <a:t>_5</a:t>
            </a:r>
            <a:r>
              <a:rPr lang="ko-KR" altLang="en-US" smtClean="0"/>
              <a:t>조</a:t>
            </a:r>
            <a:r>
              <a:rPr lang="en-US" altLang="ko-KR" smtClean="0"/>
              <a:t>_PPT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6D451-5BA9-48F7-A3E7-5098BF78AABE}" type="slidenum">
              <a:rPr lang="ko-KR" altLang="en-US" smtClean="0"/>
              <a:t>31</a:t>
            </a:fld>
            <a:endParaRPr lang="ko-KR" altLang="en-US"/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0" y="155137"/>
            <a:ext cx="3800475" cy="784713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3600" b="1" dirty="0" smtClean="0">
                <a:solidFill>
                  <a:schemeClr val="bg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Central</a:t>
            </a:r>
            <a:r>
              <a:rPr lang="ko-KR" altLang="en-US" sz="3600" b="1" dirty="0" smtClean="0">
                <a:solidFill>
                  <a:schemeClr val="bg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 수신</a:t>
            </a:r>
            <a:r>
              <a:rPr lang="en-US" altLang="ko-KR" sz="3600" b="1" dirty="0" smtClean="0">
                <a:solidFill>
                  <a:schemeClr val="bg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(Read)</a:t>
            </a:r>
            <a:r>
              <a:rPr lang="ko-KR" altLang="en-US" sz="3600" b="1" dirty="0" smtClean="0">
                <a:solidFill>
                  <a:schemeClr val="bg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 </a:t>
            </a:r>
            <a:endParaRPr lang="ko-KR" altLang="en-US" sz="3600" b="1" dirty="0">
              <a:solidFill>
                <a:schemeClr val="bg1"/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6" name="타원 5"/>
          <p:cNvSpPr/>
          <p:nvPr/>
        </p:nvSpPr>
        <p:spPr>
          <a:xfrm>
            <a:off x="1770670" y="3011936"/>
            <a:ext cx="1415561" cy="1002322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구부러진 연결선 7"/>
          <p:cNvCxnSpPr/>
          <p:nvPr/>
        </p:nvCxnSpPr>
        <p:spPr>
          <a:xfrm rot="16200000" flipH="1">
            <a:off x="2568020" y="4142651"/>
            <a:ext cx="891102" cy="534880"/>
          </a:xfrm>
          <a:prstGeom prst="curvedConnector3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182194" y="4782196"/>
            <a:ext cx="3399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ADC0</a:t>
            </a:r>
            <a:r>
              <a:rPr lang="ko-KR" altLang="en-US" b="1" dirty="0" smtClean="0"/>
              <a:t>이 </a:t>
            </a:r>
            <a:r>
              <a:rPr lang="en-US" altLang="ko-KR" b="1" dirty="0" smtClean="0"/>
              <a:t>Disable</a:t>
            </a:r>
            <a:r>
              <a:rPr lang="ko-KR" altLang="en-US" b="1" dirty="0" smtClean="0"/>
              <a:t>임을 뜻함</a:t>
            </a:r>
            <a:endParaRPr lang="ko-KR" altLang="en-US" b="1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7687" b="86395" l="7483" r="9047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185" t="10413" r="10924" b="9335"/>
          <a:stretch/>
        </p:blipFill>
        <p:spPr>
          <a:xfrm>
            <a:off x="10996488" y="0"/>
            <a:ext cx="1195512" cy="124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198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RF</a:t>
            </a:r>
            <a:r>
              <a:rPr lang="ko-KR" altLang="en-US" smtClean="0"/>
              <a:t>공학</a:t>
            </a:r>
            <a:r>
              <a:rPr lang="en-US" altLang="ko-KR" smtClean="0"/>
              <a:t>_</a:t>
            </a:r>
            <a:r>
              <a:rPr lang="ko-KR" altLang="en-US" smtClean="0"/>
              <a:t>팀프로젝트</a:t>
            </a:r>
            <a:r>
              <a:rPr lang="en-US" altLang="ko-KR" smtClean="0"/>
              <a:t>_5</a:t>
            </a:r>
            <a:r>
              <a:rPr lang="ko-KR" altLang="en-US" smtClean="0"/>
              <a:t>조</a:t>
            </a:r>
            <a:r>
              <a:rPr lang="en-US" altLang="ko-KR" smtClean="0"/>
              <a:t>_PPT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6D451-5BA9-48F7-A3E7-5098BF78AABE}" type="slidenum">
              <a:rPr lang="ko-KR" altLang="en-US" smtClean="0"/>
              <a:t>32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50" y="633097"/>
            <a:ext cx="10240000" cy="5760000"/>
          </a:xfrm>
          <a:prstGeom prst="rect">
            <a:avLst/>
          </a:prstGeom>
        </p:spPr>
      </p:pic>
      <p:sp>
        <p:nvSpPr>
          <p:cNvPr id="7" name="제목 1"/>
          <p:cNvSpPr txBox="1">
            <a:spLocks/>
          </p:cNvSpPr>
          <p:nvPr/>
        </p:nvSpPr>
        <p:spPr>
          <a:xfrm>
            <a:off x="0" y="155137"/>
            <a:ext cx="3800475" cy="784713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3600" b="1" dirty="0" smtClean="0">
                <a:solidFill>
                  <a:schemeClr val="bg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Central</a:t>
            </a:r>
            <a:r>
              <a:rPr lang="ko-KR" altLang="en-US" sz="3600" b="1" dirty="0" smtClean="0">
                <a:solidFill>
                  <a:schemeClr val="bg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 </a:t>
            </a:r>
            <a:r>
              <a:rPr lang="ko-KR" altLang="en-US" sz="3600" b="1" dirty="0">
                <a:solidFill>
                  <a:schemeClr val="bg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송</a:t>
            </a:r>
            <a:r>
              <a:rPr lang="ko-KR" altLang="en-US" sz="3600" b="1" dirty="0" smtClean="0">
                <a:solidFill>
                  <a:schemeClr val="bg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신</a:t>
            </a:r>
            <a:r>
              <a:rPr lang="en-US" altLang="ko-KR" sz="3600" b="1" dirty="0" smtClean="0">
                <a:solidFill>
                  <a:schemeClr val="bg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(Write)</a:t>
            </a:r>
            <a:r>
              <a:rPr lang="ko-KR" altLang="en-US" sz="3600" b="1" dirty="0" smtClean="0">
                <a:solidFill>
                  <a:schemeClr val="bg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 </a:t>
            </a:r>
            <a:endParaRPr lang="ko-KR" altLang="en-US" sz="3600" b="1" dirty="0">
              <a:solidFill>
                <a:schemeClr val="bg1"/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6" name="타원 5"/>
          <p:cNvSpPr/>
          <p:nvPr/>
        </p:nvSpPr>
        <p:spPr>
          <a:xfrm>
            <a:off x="1770670" y="3011936"/>
            <a:ext cx="1415561" cy="1002322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구부러진 연결선 7"/>
          <p:cNvCxnSpPr/>
          <p:nvPr/>
        </p:nvCxnSpPr>
        <p:spPr>
          <a:xfrm rot="16200000" flipH="1">
            <a:off x="2568020" y="4142651"/>
            <a:ext cx="891102" cy="534880"/>
          </a:xfrm>
          <a:prstGeom prst="curvedConnector3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100747" y="4775753"/>
            <a:ext cx="3399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ADC0</a:t>
            </a:r>
            <a:r>
              <a:rPr lang="ko-KR" altLang="en-US" b="1" dirty="0" smtClean="0"/>
              <a:t>이 </a:t>
            </a:r>
            <a:r>
              <a:rPr lang="en-US" altLang="ko-KR" b="1" dirty="0" smtClean="0"/>
              <a:t>enable</a:t>
            </a:r>
            <a:r>
              <a:rPr lang="ko-KR" altLang="en-US" b="1" dirty="0" smtClean="0"/>
              <a:t>임을 뜻함</a:t>
            </a:r>
            <a:endParaRPr lang="ko-KR" altLang="en-US" b="1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7687" b="86395" l="7483" r="9047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185" t="10413" r="10924" b="9335"/>
          <a:stretch/>
        </p:blipFill>
        <p:spPr>
          <a:xfrm>
            <a:off x="10996488" y="0"/>
            <a:ext cx="1195512" cy="124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108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RF</a:t>
            </a:r>
            <a:r>
              <a:rPr lang="ko-KR" altLang="en-US" smtClean="0"/>
              <a:t>공학</a:t>
            </a:r>
            <a:r>
              <a:rPr lang="en-US" altLang="ko-KR" smtClean="0"/>
              <a:t>_</a:t>
            </a:r>
            <a:r>
              <a:rPr lang="ko-KR" altLang="en-US" smtClean="0"/>
              <a:t>팀프로젝트</a:t>
            </a:r>
            <a:r>
              <a:rPr lang="en-US" altLang="ko-KR" smtClean="0"/>
              <a:t>_5</a:t>
            </a:r>
            <a:r>
              <a:rPr lang="ko-KR" altLang="en-US" smtClean="0"/>
              <a:t>조</a:t>
            </a:r>
            <a:r>
              <a:rPr lang="en-US" altLang="ko-KR" smtClean="0"/>
              <a:t>_PPT</a:t>
            </a: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625" y="704850"/>
            <a:ext cx="10240000" cy="5760000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6D451-5BA9-48F7-A3E7-5098BF78AABE}" type="slidenum">
              <a:rPr lang="ko-KR" altLang="en-US" smtClean="0"/>
              <a:t>33</a:t>
            </a:fld>
            <a:endParaRPr lang="ko-KR" altLang="en-US"/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1" y="155137"/>
            <a:ext cx="3695700" cy="784713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3600" b="1" dirty="0" smtClean="0">
                <a:solidFill>
                  <a:schemeClr val="bg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Peripheral</a:t>
            </a:r>
            <a:r>
              <a:rPr lang="ko-KR" altLang="en-US" sz="3600" b="1" dirty="0" smtClean="0">
                <a:solidFill>
                  <a:schemeClr val="bg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 수신 </a:t>
            </a:r>
            <a:endParaRPr lang="ko-KR" altLang="en-US" sz="3600" b="1" dirty="0">
              <a:solidFill>
                <a:schemeClr val="bg1"/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6" name="타원 5"/>
          <p:cNvSpPr/>
          <p:nvPr/>
        </p:nvSpPr>
        <p:spPr>
          <a:xfrm>
            <a:off x="1770670" y="3011936"/>
            <a:ext cx="1415561" cy="1002322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구부러진 연결선 7"/>
          <p:cNvCxnSpPr/>
          <p:nvPr/>
        </p:nvCxnSpPr>
        <p:spPr>
          <a:xfrm rot="16200000" flipH="1">
            <a:off x="2568020" y="4142651"/>
            <a:ext cx="891102" cy="534880"/>
          </a:xfrm>
          <a:prstGeom prst="curvedConnector3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182194" y="4782196"/>
            <a:ext cx="3399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At+writeh002800 </a:t>
            </a:r>
            <a:r>
              <a:rPr lang="ko-KR" altLang="en-US" b="1" dirty="0" smtClean="0"/>
              <a:t>모터 </a:t>
            </a:r>
            <a:r>
              <a:rPr lang="en-US" altLang="ko-KR" b="1" dirty="0" smtClean="0"/>
              <a:t>OFF</a:t>
            </a:r>
            <a:endParaRPr lang="ko-KR" altLang="en-US" b="1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7687" b="86395" l="7483" r="9047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185" t="10413" r="10924" b="9335"/>
          <a:stretch/>
        </p:blipFill>
        <p:spPr>
          <a:xfrm>
            <a:off x="10996488" y="0"/>
            <a:ext cx="1195512" cy="124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850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547493"/>
            <a:ext cx="10240000" cy="5760000"/>
          </a:xfrm>
          <a:prstGeom prst="rect">
            <a:avLst/>
          </a:prstGeom>
        </p:spPr>
      </p:pic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RF</a:t>
            </a:r>
            <a:r>
              <a:rPr lang="ko-KR" altLang="en-US" smtClean="0"/>
              <a:t>공학</a:t>
            </a:r>
            <a:r>
              <a:rPr lang="en-US" altLang="ko-KR" smtClean="0"/>
              <a:t>_</a:t>
            </a:r>
            <a:r>
              <a:rPr lang="ko-KR" altLang="en-US" smtClean="0"/>
              <a:t>팀프로젝트</a:t>
            </a:r>
            <a:r>
              <a:rPr lang="en-US" altLang="ko-KR" smtClean="0"/>
              <a:t>_5</a:t>
            </a:r>
            <a:r>
              <a:rPr lang="ko-KR" altLang="en-US" smtClean="0"/>
              <a:t>조</a:t>
            </a:r>
            <a:r>
              <a:rPr lang="en-US" altLang="ko-KR" smtClean="0"/>
              <a:t>_PPT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6D451-5BA9-48F7-A3E7-5098BF78AABE}" type="slidenum">
              <a:rPr lang="ko-KR" altLang="en-US" smtClean="0"/>
              <a:t>34</a:t>
            </a:fld>
            <a:endParaRPr lang="ko-KR" altLang="en-US"/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0" y="155137"/>
            <a:ext cx="3724101" cy="784713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3600" b="1" dirty="0" smtClean="0">
                <a:solidFill>
                  <a:schemeClr val="bg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Peripheral</a:t>
            </a:r>
            <a:r>
              <a:rPr lang="ko-KR" altLang="en-US" sz="3600" b="1" dirty="0" smtClean="0">
                <a:solidFill>
                  <a:schemeClr val="bg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 수신 </a:t>
            </a:r>
            <a:endParaRPr lang="ko-KR" altLang="en-US" sz="3600" b="1" dirty="0">
              <a:solidFill>
                <a:schemeClr val="bg1"/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6" name="타원 5"/>
          <p:cNvSpPr/>
          <p:nvPr/>
        </p:nvSpPr>
        <p:spPr>
          <a:xfrm>
            <a:off x="1770670" y="3011936"/>
            <a:ext cx="1415561" cy="1002322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구부러진 연결선 7"/>
          <p:cNvCxnSpPr/>
          <p:nvPr/>
        </p:nvCxnSpPr>
        <p:spPr>
          <a:xfrm rot="16200000" flipH="1">
            <a:off x="2568020" y="4142651"/>
            <a:ext cx="891102" cy="534880"/>
          </a:xfrm>
          <a:prstGeom prst="curvedConnector3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182194" y="4782196"/>
            <a:ext cx="3399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At+writeh002804 </a:t>
            </a:r>
            <a:r>
              <a:rPr lang="ko-KR" altLang="en-US" b="1" dirty="0" smtClean="0"/>
              <a:t>모터 </a:t>
            </a:r>
            <a:r>
              <a:rPr lang="en-US" altLang="ko-KR" b="1" dirty="0" smtClean="0"/>
              <a:t>ON</a:t>
            </a:r>
            <a:endParaRPr lang="ko-KR" altLang="en-US" b="1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7687" b="86395" l="7483" r="9047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185" t="10413" r="10924" b="9335"/>
          <a:stretch/>
        </p:blipFill>
        <p:spPr>
          <a:xfrm>
            <a:off x="10996488" y="0"/>
            <a:ext cx="1195512" cy="124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98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RF</a:t>
            </a:r>
            <a:r>
              <a:rPr lang="ko-KR" altLang="en-US" smtClean="0"/>
              <a:t>공학</a:t>
            </a:r>
            <a:r>
              <a:rPr lang="en-US" altLang="ko-KR" smtClean="0"/>
              <a:t>_</a:t>
            </a:r>
            <a:r>
              <a:rPr lang="ko-KR" altLang="en-US" smtClean="0"/>
              <a:t>팀프로젝트</a:t>
            </a:r>
            <a:r>
              <a:rPr lang="en-US" altLang="ko-KR" smtClean="0"/>
              <a:t>_5</a:t>
            </a:r>
            <a:r>
              <a:rPr lang="ko-KR" altLang="en-US" smtClean="0"/>
              <a:t>조</a:t>
            </a:r>
            <a:r>
              <a:rPr lang="en-US" altLang="ko-KR" smtClean="0"/>
              <a:t>_PPT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6D451-5BA9-48F7-A3E7-5098BF78AABE}" type="slidenum">
              <a:rPr lang="ko-KR" altLang="en-US" smtClean="0"/>
              <a:t>35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050" y="664612"/>
            <a:ext cx="10240000" cy="5760000"/>
          </a:xfrm>
          <a:prstGeom prst="rect">
            <a:avLst/>
          </a:prstGeom>
        </p:spPr>
      </p:pic>
      <p:sp>
        <p:nvSpPr>
          <p:cNvPr id="7" name="제목 1"/>
          <p:cNvSpPr txBox="1">
            <a:spLocks/>
          </p:cNvSpPr>
          <p:nvPr/>
        </p:nvSpPr>
        <p:spPr>
          <a:xfrm>
            <a:off x="0" y="155137"/>
            <a:ext cx="3868631" cy="784713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3600" b="1" dirty="0" smtClean="0">
                <a:solidFill>
                  <a:schemeClr val="bg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블루투스 매크로 설정 </a:t>
            </a:r>
            <a:endParaRPr lang="ko-KR" altLang="en-US" sz="3600" b="1" dirty="0">
              <a:solidFill>
                <a:schemeClr val="bg1"/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6" name="타원 5"/>
          <p:cNvSpPr/>
          <p:nvPr/>
        </p:nvSpPr>
        <p:spPr>
          <a:xfrm>
            <a:off x="1590675" y="3391294"/>
            <a:ext cx="3038475" cy="1260865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구부러진 연결선 7"/>
          <p:cNvCxnSpPr/>
          <p:nvPr/>
        </p:nvCxnSpPr>
        <p:spPr>
          <a:xfrm rot="5400000" flipH="1" flipV="1">
            <a:off x="3155640" y="2654872"/>
            <a:ext cx="891102" cy="534880"/>
          </a:xfrm>
          <a:prstGeom prst="curvedConnector3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409950" y="2095714"/>
            <a:ext cx="3399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/>
              <a:t>조건 부 설정</a:t>
            </a:r>
            <a:endParaRPr lang="ko-KR" altLang="en-US" b="1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7687" b="86395" l="7483" r="9047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185" t="10413" r="10924" b="9335"/>
          <a:stretch/>
        </p:blipFill>
        <p:spPr>
          <a:xfrm>
            <a:off x="10996488" y="0"/>
            <a:ext cx="1195512" cy="124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258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RF</a:t>
            </a:r>
            <a:r>
              <a:rPr lang="ko-KR" altLang="en-US" smtClean="0"/>
              <a:t>공학</a:t>
            </a:r>
            <a:r>
              <a:rPr lang="en-US" altLang="ko-KR" smtClean="0"/>
              <a:t>_</a:t>
            </a:r>
            <a:r>
              <a:rPr lang="ko-KR" altLang="en-US" smtClean="0"/>
              <a:t>팀프로젝트</a:t>
            </a:r>
            <a:r>
              <a:rPr lang="en-US" altLang="ko-KR" smtClean="0"/>
              <a:t>_5</a:t>
            </a:r>
            <a:r>
              <a:rPr lang="ko-KR" altLang="en-US" smtClean="0"/>
              <a:t>조</a:t>
            </a:r>
            <a:r>
              <a:rPr lang="en-US" altLang="ko-KR" smtClean="0"/>
              <a:t>_PPT</a:t>
            </a:r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/>
          <a:srcRect r="19397"/>
          <a:stretch/>
        </p:blipFill>
        <p:spPr>
          <a:xfrm>
            <a:off x="390527" y="2607120"/>
            <a:ext cx="5463202" cy="3812587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6D451-5BA9-48F7-A3E7-5098BF78AABE}" type="slidenum">
              <a:rPr lang="ko-KR" altLang="en-US" smtClean="0"/>
              <a:t>36</a:t>
            </a:fld>
            <a:endParaRPr lang="ko-KR" altLang="en-US"/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1" y="155137"/>
            <a:ext cx="3873730" cy="784713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3600" b="1" dirty="0" smtClean="0">
                <a:solidFill>
                  <a:schemeClr val="bg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블루투스 매크로 설정 </a:t>
            </a:r>
            <a:endParaRPr lang="ko-KR" altLang="en-US" sz="3600" b="1" dirty="0">
              <a:solidFill>
                <a:schemeClr val="bg1"/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6" name="타원 5"/>
          <p:cNvSpPr/>
          <p:nvPr/>
        </p:nvSpPr>
        <p:spPr>
          <a:xfrm>
            <a:off x="394994" y="3947434"/>
            <a:ext cx="3038475" cy="1260865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구부러진 연결선 7"/>
          <p:cNvCxnSpPr/>
          <p:nvPr/>
        </p:nvCxnSpPr>
        <p:spPr>
          <a:xfrm rot="5400000" flipH="1" flipV="1">
            <a:off x="1412958" y="2841355"/>
            <a:ext cx="1527011" cy="657224"/>
          </a:xfrm>
          <a:prstGeom prst="curvedConnector3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662113" y="2039206"/>
            <a:ext cx="3399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평상</a:t>
            </a:r>
            <a:r>
              <a:rPr lang="ko-KR" altLang="en-US" b="1" dirty="0"/>
              <a:t>시</a:t>
            </a:r>
            <a:r>
              <a:rPr lang="ko-KR" altLang="en-US" b="1" dirty="0" smtClean="0"/>
              <a:t> </a:t>
            </a:r>
            <a:r>
              <a:rPr lang="en-US" altLang="ko-KR" b="1" dirty="0" smtClean="0"/>
              <a:t>Hex </a:t>
            </a:r>
            <a:r>
              <a:rPr lang="ko-KR" altLang="en-US" b="1" dirty="0" smtClean="0"/>
              <a:t>값 </a:t>
            </a:r>
            <a:r>
              <a:rPr lang="en-US" altLang="ko-KR" b="1" dirty="0" smtClean="0"/>
              <a:t>13</a:t>
            </a:r>
            <a:endParaRPr lang="ko-KR" altLang="en-US"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r="18363"/>
          <a:stretch/>
        </p:blipFill>
        <p:spPr>
          <a:xfrm>
            <a:off x="6268189" y="2607120"/>
            <a:ext cx="5533284" cy="3812587"/>
          </a:xfrm>
          <a:prstGeom prst="rect">
            <a:avLst/>
          </a:prstGeom>
        </p:spPr>
      </p:pic>
      <p:sp>
        <p:nvSpPr>
          <p:cNvPr id="12" name="타원 11"/>
          <p:cNvSpPr/>
          <p:nvPr/>
        </p:nvSpPr>
        <p:spPr>
          <a:xfrm>
            <a:off x="6543675" y="4139372"/>
            <a:ext cx="3038475" cy="1260865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구부러진 연결선 12"/>
          <p:cNvCxnSpPr/>
          <p:nvPr/>
        </p:nvCxnSpPr>
        <p:spPr>
          <a:xfrm rot="5400000" flipH="1" flipV="1">
            <a:off x="7317107" y="3024662"/>
            <a:ext cx="1638509" cy="567477"/>
          </a:xfrm>
          <a:prstGeom prst="curvedConnector3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518893" y="2119814"/>
            <a:ext cx="4933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센서에 온도 증가 후  </a:t>
            </a:r>
            <a:r>
              <a:rPr lang="en-US" altLang="ko-KR" b="1" dirty="0" smtClean="0"/>
              <a:t>Hex </a:t>
            </a:r>
            <a:r>
              <a:rPr lang="ko-KR" altLang="en-US" b="1" dirty="0" smtClean="0"/>
              <a:t>값 </a:t>
            </a:r>
            <a:r>
              <a:rPr lang="en-US" altLang="ko-KR" b="1" dirty="0" smtClean="0"/>
              <a:t>16 (</a:t>
            </a:r>
            <a:r>
              <a:rPr lang="ko-KR" altLang="en-US" b="1" dirty="0" smtClean="0"/>
              <a:t>모터 </a:t>
            </a:r>
            <a:r>
              <a:rPr lang="en-US" altLang="ko-KR" b="1" dirty="0" smtClean="0"/>
              <a:t>ON)</a:t>
            </a:r>
            <a:endParaRPr lang="ko-KR" altLang="en-US" b="1" dirty="0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5668" y="301374"/>
            <a:ext cx="4806450" cy="1597939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7687" b="86395" l="7483" r="9047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185" t="10413" r="10924" b="9335"/>
          <a:stretch/>
        </p:blipFill>
        <p:spPr>
          <a:xfrm>
            <a:off x="10996488" y="0"/>
            <a:ext cx="1195512" cy="124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930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RF</a:t>
            </a:r>
            <a:r>
              <a:rPr lang="ko-KR" altLang="en-US" smtClean="0"/>
              <a:t>공학</a:t>
            </a:r>
            <a:r>
              <a:rPr lang="en-US" altLang="ko-KR" smtClean="0"/>
              <a:t>_</a:t>
            </a:r>
            <a:r>
              <a:rPr lang="ko-KR" altLang="en-US" smtClean="0"/>
              <a:t>팀프로젝트</a:t>
            </a:r>
            <a:r>
              <a:rPr lang="en-US" altLang="ko-KR" smtClean="0"/>
              <a:t>_5</a:t>
            </a:r>
            <a:r>
              <a:rPr lang="ko-KR" altLang="en-US" smtClean="0"/>
              <a:t>조</a:t>
            </a:r>
            <a:r>
              <a:rPr lang="en-US" altLang="ko-KR" smtClean="0"/>
              <a:t>_PPT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6D451-5BA9-48F7-A3E7-5098BF78AABE}" type="slidenum">
              <a:rPr lang="ko-KR" altLang="en-US" smtClean="0"/>
              <a:t>37</a:t>
            </a:fld>
            <a:endParaRPr lang="ko-KR" altLang="en-US"/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1" y="155137"/>
            <a:ext cx="3898668" cy="784713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3600" b="1" dirty="0" smtClean="0">
                <a:solidFill>
                  <a:schemeClr val="bg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블루투스 매크로 설정 </a:t>
            </a:r>
            <a:endParaRPr lang="ko-KR" altLang="en-US" sz="3600" b="1" dirty="0">
              <a:solidFill>
                <a:schemeClr val="bg1"/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038600" y="255105"/>
            <a:ext cx="33994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/>
              <a:t>데모 동영상</a:t>
            </a:r>
            <a:endParaRPr lang="ko-KR" altLang="en-US" sz="3200" b="1" dirty="0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7687" b="86395" l="7483" r="9047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185" t="10413" r="10924" b="9335"/>
          <a:stretch/>
        </p:blipFill>
        <p:spPr>
          <a:xfrm>
            <a:off x="10996488" y="0"/>
            <a:ext cx="1195512" cy="1247775"/>
          </a:xfrm>
          <a:prstGeom prst="rect">
            <a:avLst/>
          </a:prstGeom>
        </p:spPr>
      </p:pic>
      <p:pic>
        <p:nvPicPr>
          <p:cNvPr id="3" name="RF공학_팀프로젝트_데모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409700" y="1063971"/>
            <a:ext cx="9372600" cy="5268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338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6D451-5BA9-48F7-A3E7-5098BF78AABE}" type="slidenum">
              <a:rPr lang="ko-KR" altLang="en-US" smtClean="0"/>
              <a:t>38</a:t>
            </a:fld>
            <a:endParaRPr lang="ko-KR" altLang="en-US"/>
          </a:p>
        </p:txBody>
      </p:sp>
      <p:sp>
        <p:nvSpPr>
          <p:cNvPr id="2" name="모서리가 둥근 직사각형 1"/>
          <p:cNvSpPr/>
          <p:nvPr/>
        </p:nvSpPr>
        <p:spPr>
          <a:xfrm>
            <a:off x="928504" y="2031549"/>
            <a:ext cx="4774223" cy="4492502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2579746" y="1864495"/>
            <a:ext cx="1471738" cy="728297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3600" b="1" dirty="0" smtClean="0">
                <a:solidFill>
                  <a:schemeClr val="bg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장점</a:t>
            </a:r>
            <a:endParaRPr lang="ko-KR" altLang="en-US" sz="3600" b="1" dirty="0">
              <a:solidFill>
                <a:schemeClr val="bg1"/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6441035" y="2031549"/>
            <a:ext cx="4774223" cy="4492502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제목 1"/>
          <p:cNvSpPr txBox="1">
            <a:spLocks/>
          </p:cNvSpPr>
          <p:nvPr/>
        </p:nvSpPr>
        <p:spPr>
          <a:xfrm>
            <a:off x="7979443" y="1766717"/>
            <a:ext cx="1890838" cy="728297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3600" b="1" smtClean="0">
                <a:solidFill>
                  <a:schemeClr val="bg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보완할 점</a:t>
            </a:r>
            <a:endParaRPr lang="ko-KR" altLang="en-US" sz="3600" b="1" dirty="0">
              <a:solidFill>
                <a:schemeClr val="bg1"/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RF</a:t>
            </a:r>
            <a:r>
              <a:rPr lang="ko-KR" altLang="en-US" smtClean="0"/>
              <a:t>공학</a:t>
            </a:r>
            <a:r>
              <a:rPr lang="en-US" altLang="ko-KR" smtClean="0"/>
              <a:t>_</a:t>
            </a:r>
            <a:r>
              <a:rPr lang="ko-KR" altLang="en-US" smtClean="0"/>
              <a:t>팀프로젝트</a:t>
            </a:r>
            <a:r>
              <a:rPr lang="en-US" altLang="ko-KR" smtClean="0"/>
              <a:t>_5</a:t>
            </a:r>
            <a:r>
              <a:rPr lang="ko-KR" altLang="en-US" smtClean="0"/>
              <a:t>조</a:t>
            </a:r>
            <a:r>
              <a:rPr lang="en-US" altLang="ko-KR" smtClean="0"/>
              <a:t>_PPT</a:t>
            </a:r>
            <a:endParaRPr lang="ko-KR" altLang="en-US"/>
          </a:p>
        </p:txBody>
      </p:sp>
      <p:sp>
        <p:nvSpPr>
          <p:cNvPr id="11" name="제목 1"/>
          <p:cNvSpPr txBox="1">
            <a:spLocks/>
          </p:cNvSpPr>
          <p:nvPr/>
        </p:nvSpPr>
        <p:spPr>
          <a:xfrm>
            <a:off x="928504" y="944233"/>
            <a:ext cx="4424892" cy="784713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>
                <a:solidFill>
                  <a:schemeClr val="bg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SATC </a:t>
            </a:r>
            <a:r>
              <a:rPr lang="ko-KR" altLang="en-US" b="1" dirty="0" smtClean="0">
                <a:solidFill>
                  <a:schemeClr val="bg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장점 및 보완할 점</a:t>
            </a:r>
            <a:endParaRPr lang="ko-KR" altLang="en-US" b="1" dirty="0">
              <a:solidFill>
                <a:schemeClr val="bg1"/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pic>
        <p:nvPicPr>
          <p:cNvPr id="12" name="그림 11" descr="무료 일러스트: 전구, 빛, 아이콘, 실루엣, 배, 램프 ...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4123" y="641630"/>
            <a:ext cx="1254370" cy="125437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7687" b="86395" l="7483" r="9047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185" t="10413" r="10924" b="9335"/>
          <a:stretch/>
        </p:blipFill>
        <p:spPr>
          <a:xfrm>
            <a:off x="10996488" y="0"/>
            <a:ext cx="1195512" cy="124777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56922" y="2687395"/>
            <a:ext cx="44723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자동적으로 온도를 감지하여 적정 온도 범위의 온</a:t>
            </a:r>
            <a:r>
              <a:rPr lang="en-US" altLang="ko-KR" dirty="0" smtClean="0"/>
              <a:t>,</a:t>
            </a:r>
            <a:r>
              <a:rPr lang="ko-KR" altLang="en-US" dirty="0" smtClean="0"/>
              <a:t>습도를 유지하기 때문에 지하철 내에 승객들의 불만 감소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156922" y="3610725"/>
            <a:ext cx="44723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목축업에서 굳이 인간이 온도를 확인하여 조절하지 않아도 센서가 자동적으로 온 습도를 감지하여 인간의 생활을 좀 더 </a:t>
            </a:r>
            <a:r>
              <a:rPr lang="ko-KR" altLang="en-US" dirty="0"/>
              <a:t>편</a:t>
            </a:r>
            <a:r>
              <a:rPr lang="ko-KR" altLang="en-US" dirty="0" smtClean="0"/>
              <a:t>리하게 만들어준다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972421" y="5503744"/>
            <a:ext cx="461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센서의 작동 및 원리에 의해 사물 인터넷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IoT</a:t>
            </a:r>
            <a:r>
              <a:rPr lang="en-US" altLang="ko-KR" dirty="0" smtClean="0"/>
              <a:t>)</a:t>
            </a:r>
            <a:r>
              <a:rPr lang="ko-KR" altLang="en-US" dirty="0" smtClean="0"/>
              <a:t>의 조건에 부합한다는 것을 알 수 있다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5" name="줄무늬가 있는 오른쪽 화살표 4"/>
          <p:cNvSpPr/>
          <p:nvPr/>
        </p:nvSpPr>
        <p:spPr>
          <a:xfrm rot="5400000">
            <a:off x="2995666" y="4927957"/>
            <a:ext cx="565991" cy="467735"/>
          </a:xfrm>
          <a:prstGeom prst="striped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6688682" y="2601733"/>
            <a:ext cx="44723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실제 회로에서는 </a:t>
            </a:r>
            <a:r>
              <a:rPr lang="en-US" altLang="ko-KR" dirty="0" smtClean="0"/>
              <a:t>LM35</a:t>
            </a:r>
            <a:r>
              <a:rPr lang="ko-KR" altLang="en-US" dirty="0" smtClean="0"/>
              <a:t>를 사용하였지만 온도 및 습도를 동시에 제어하기 위해서는 </a:t>
            </a:r>
            <a:r>
              <a:rPr lang="en-US" altLang="ko-KR" dirty="0" smtClean="0"/>
              <a:t>DHT11</a:t>
            </a:r>
            <a:r>
              <a:rPr lang="ko-KR" altLang="en-US" dirty="0" smtClean="0"/>
              <a:t>을 사용하거나 습도 센서를 별도로 연결하여 회로를 설계해야한다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6699218" y="3749224"/>
            <a:ext cx="44723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모터의 속도 변화 및 바람의 세기를 프로그램을 통해 제작하면 더 유용하게 </a:t>
            </a:r>
            <a:r>
              <a:rPr lang="en-US" altLang="ko-KR" dirty="0" smtClean="0"/>
              <a:t>SATC</a:t>
            </a:r>
            <a:r>
              <a:rPr lang="ko-KR" altLang="en-US" dirty="0" smtClean="0"/>
              <a:t>를 동작할 수 있다고 생각한다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6655531" y="4662084"/>
            <a:ext cx="447235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증폭률이 </a:t>
            </a:r>
            <a:r>
              <a:rPr lang="en-US" altLang="ko-KR" dirty="0" smtClean="0"/>
              <a:t>3</a:t>
            </a:r>
            <a:r>
              <a:rPr lang="ko-KR" altLang="en-US" dirty="0" smtClean="0"/>
              <a:t>배 밖에 되지 않아 변화율의 폭이 생각보다 적을 수 밖에 없다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그 이유는 </a:t>
            </a:r>
            <a:r>
              <a:rPr lang="en-US" altLang="ko-KR" dirty="0" smtClean="0"/>
              <a:t>ADC0 </a:t>
            </a:r>
            <a:r>
              <a:rPr lang="ko-KR" altLang="en-US" dirty="0" smtClean="0"/>
              <a:t>포트에 최대 </a:t>
            </a:r>
            <a:r>
              <a:rPr lang="en-US" altLang="ko-KR" dirty="0" smtClean="0"/>
              <a:t>1.35V</a:t>
            </a:r>
            <a:r>
              <a:rPr lang="ko-KR" altLang="en-US" dirty="0" smtClean="0"/>
              <a:t>를 넘으면 안되기 때문이다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블루투스 모듈을 바꾸거나 더 민감한 센서를 사용하면 증폭률이 큰 설계가 가능하다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99965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6D451-5BA9-48F7-A3E7-5098BF78AABE}" type="slidenum">
              <a:rPr lang="ko-KR" altLang="en-US" smtClean="0"/>
              <a:t>39</a:t>
            </a:fld>
            <a:endParaRPr lang="ko-KR" altLang="en-US"/>
          </a:p>
        </p:txBody>
      </p:sp>
      <p:pic>
        <p:nvPicPr>
          <p:cNvPr id="3" name="그림 2" descr="질문, 물음표, 응답, 상징, 문자, 도움말, 요청, 참고 ...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2671" y="764932"/>
            <a:ext cx="6093068" cy="6093068"/>
          </a:xfrm>
          <a:prstGeom prst="rect">
            <a:avLst/>
          </a:prstGeom>
        </p:spPr>
      </p:pic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RF</a:t>
            </a:r>
            <a:r>
              <a:rPr lang="ko-KR" altLang="en-US" smtClean="0"/>
              <a:t>공학</a:t>
            </a:r>
            <a:r>
              <a:rPr lang="en-US" altLang="ko-KR" smtClean="0"/>
              <a:t>_</a:t>
            </a:r>
            <a:r>
              <a:rPr lang="ko-KR" altLang="en-US" smtClean="0"/>
              <a:t>팀프로젝트</a:t>
            </a:r>
            <a:r>
              <a:rPr lang="en-US" altLang="ko-KR" smtClean="0"/>
              <a:t>_5</a:t>
            </a:r>
            <a:r>
              <a:rPr lang="ko-KR" altLang="en-US" smtClean="0"/>
              <a:t>조</a:t>
            </a:r>
            <a:r>
              <a:rPr lang="en-US" altLang="ko-KR" smtClean="0"/>
              <a:t>_PPT</a:t>
            </a:r>
            <a:endParaRPr lang="ko-KR" altLang="en-US"/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928505" y="944233"/>
            <a:ext cx="1594888" cy="784713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>
                <a:solidFill>
                  <a:schemeClr val="bg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Q&amp;A</a:t>
            </a:r>
            <a:endParaRPr lang="ko-KR" altLang="en-US" b="1" dirty="0">
              <a:solidFill>
                <a:schemeClr val="bg1"/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pic>
        <p:nvPicPr>
          <p:cNvPr id="10" name="그림 9" descr="무료 일러스트: 전구, 빛, 아이콘, 실루엣, 배, 램프 ...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4123" y="641630"/>
            <a:ext cx="1254370" cy="125437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7687" b="86395" l="7483" r="9047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185" t="10413" r="10924" b="9335"/>
          <a:stretch/>
        </p:blipFill>
        <p:spPr>
          <a:xfrm>
            <a:off x="10996488" y="0"/>
            <a:ext cx="1195512" cy="1247775"/>
          </a:xfrm>
          <a:prstGeom prst="rect">
            <a:avLst/>
          </a:prstGeom>
        </p:spPr>
      </p:pic>
      <p:sp>
        <p:nvSpPr>
          <p:cNvPr id="11" name="제목 1"/>
          <p:cNvSpPr txBox="1">
            <a:spLocks/>
          </p:cNvSpPr>
          <p:nvPr/>
        </p:nvSpPr>
        <p:spPr>
          <a:xfrm>
            <a:off x="4183610" y="5579245"/>
            <a:ext cx="4074565" cy="64058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3600" b="1" dirty="0" smtClean="0">
                <a:solidFill>
                  <a:schemeClr val="bg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Thank you!</a:t>
            </a:r>
            <a:endParaRPr lang="ko-KR" altLang="en-US" sz="3600" b="1" dirty="0">
              <a:solidFill>
                <a:schemeClr val="bg1"/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6122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6603" y="1916908"/>
            <a:ext cx="7589700" cy="4536281"/>
          </a:xfrm>
          <a:prstGeom prst="rect">
            <a:avLst/>
          </a:prstGeom>
        </p:spPr>
      </p:pic>
      <p:sp>
        <p:nvSpPr>
          <p:cNvPr id="3" name="구름 2"/>
          <p:cNvSpPr/>
          <p:nvPr/>
        </p:nvSpPr>
        <p:spPr>
          <a:xfrm>
            <a:off x="304800" y="2795589"/>
            <a:ext cx="3028950" cy="2305050"/>
          </a:xfrm>
          <a:prstGeom prst="cloud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구름 5"/>
          <p:cNvSpPr/>
          <p:nvPr/>
        </p:nvSpPr>
        <p:spPr>
          <a:xfrm>
            <a:off x="8620125" y="2795589"/>
            <a:ext cx="3028950" cy="2305050"/>
          </a:xfrm>
          <a:prstGeom prst="cloud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781050" y="3419475"/>
            <a:ext cx="24721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 smtClean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COOL</a:t>
            </a:r>
            <a:endParaRPr lang="ko-KR" altLang="en-US" sz="5400" b="1" dirty="0"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363075" y="3448050"/>
            <a:ext cx="20764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 smtClean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HOT</a:t>
            </a:r>
            <a:endParaRPr lang="ko-KR" altLang="en-US" sz="5400" b="1" dirty="0"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pic>
        <p:nvPicPr>
          <p:cNvPr id="9" name="그림 8" descr="... 프렌즈 이모 티콘 posted at 2013 11 01 09 15 posted in etc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3266" y="4811290"/>
            <a:ext cx="1727622" cy="1727622"/>
          </a:xfrm>
          <a:prstGeom prst="rect">
            <a:avLst/>
          </a:prstGeom>
        </p:spPr>
      </p:pic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6D451-5BA9-48F7-A3E7-5098BF78AABE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11" name="바닥글 개체 틀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RF</a:t>
            </a:r>
            <a:r>
              <a:rPr lang="ko-KR" altLang="en-US" smtClean="0"/>
              <a:t>공학</a:t>
            </a:r>
            <a:r>
              <a:rPr lang="en-US" altLang="ko-KR" smtClean="0"/>
              <a:t>_</a:t>
            </a:r>
            <a:r>
              <a:rPr lang="ko-KR" altLang="en-US" smtClean="0"/>
              <a:t>팀프로젝트</a:t>
            </a:r>
            <a:r>
              <a:rPr lang="en-US" altLang="ko-KR" smtClean="0"/>
              <a:t>_5</a:t>
            </a:r>
            <a:r>
              <a:rPr lang="ko-KR" altLang="en-US" smtClean="0"/>
              <a:t>조</a:t>
            </a:r>
            <a:r>
              <a:rPr lang="en-US" altLang="ko-KR" smtClean="0"/>
              <a:t>_PPT</a:t>
            </a:r>
            <a:endParaRPr lang="ko-KR" altLang="en-US"/>
          </a:p>
        </p:txBody>
      </p:sp>
      <p:sp>
        <p:nvSpPr>
          <p:cNvPr id="12" name="제목 1"/>
          <p:cNvSpPr txBox="1">
            <a:spLocks/>
          </p:cNvSpPr>
          <p:nvPr/>
        </p:nvSpPr>
        <p:spPr>
          <a:xfrm>
            <a:off x="928504" y="944233"/>
            <a:ext cx="3226777" cy="784713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 smtClean="0">
                <a:solidFill>
                  <a:schemeClr val="bg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아이디어 배경</a:t>
            </a:r>
            <a:endParaRPr lang="ko-KR" altLang="en-US" b="1" dirty="0">
              <a:solidFill>
                <a:schemeClr val="bg1"/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pic>
        <p:nvPicPr>
          <p:cNvPr id="13" name="그림 12" descr="무료 일러스트: 전구, 빛, 아이콘, 실루엣, 배, 램프 ...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4123" y="641630"/>
            <a:ext cx="1254370" cy="125437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7687" b="86395" l="7483" r="9047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185" t="10413" r="10924" b="9335"/>
          <a:stretch/>
        </p:blipFill>
        <p:spPr>
          <a:xfrm>
            <a:off x="10996488" y="0"/>
            <a:ext cx="1195512" cy="124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286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3825" y="2190750"/>
            <a:ext cx="1187767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600" b="1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SATC</a:t>
            </a:r>
            <a:r>
              <a:rPr lang="en-US" altLang="ko-KR" sz="96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 </a:t>
            </a:r>
            <a:endParaRPr lang="en-US" altLang="ko-KR" sz="9600" dirty="0" smtClean="0"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  <a:p>
            <a:pPr algn="ctr"/>
            <a:r>
              <a:rPr lang="en-US" altLang="ko-KR" sz="3600" dirty="0" smtClean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(</a:t>
            </a:r>
            <a:r>
              <a:rPr lang="en-US" altLang="ko-KR" sz="3600" dirty="0">
                <a:solidFill>
                  <a:srgbClr val="0070C0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S</a:t>
            </a:r>
            <a:r>
              <a:rPr lang="en-US" altLang="ko-KR" sz="36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mart </a:t>
            </a:r>
            <a:r>
              <a:rPr lang="en-US" altLang="ko-KR" sz="3600" dirty="0">
                <a:solidFill>
                  <a:srgbClr val="0070C0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A</a:t>
            </a:r>
            <a:r>
              <a:rPr lang="en-US" altLang="ko-KR" sz="36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utomatic </a:t>
            </a:r>
            <a:endParaRPr lang="en-US" altLang="ko-KR" sz="3600" dirty="0" smtClean="0"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  <a:p>
            <a:pPr algn="ctr"/>
            <a:r>
              <a:rPr lang="en-US" altLang="ko-KR" sz="3600" dirty="0" smtClean="0">
                <a:solidFill>
                  <a:srgbClr val="0070C0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T</a:t>
            </a:r>
            <a:r>
              <a:rPr lang="en-US" altLang="ko-KR" sz="3600" dirty="0" smtClean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emperature </a:t>
            </a:r>
            <a:r>
              <a:rPr lang="en-US" altLang="ko-KR" sz="36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and </a:t>
            </a:r>
            <a:r>
              <a:rPr lang="en-US" altLang="ko-KR" sz="3600" dirty="0" smtClean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Humidity </a:t>
            </a:r>
            <a:r>
              <a:rPr lang="en-US" altLang="ko-KR" sz="3600" dirty="0">
                <a:solidFill>
                  <a:srgbClr val="0070C0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C</a:t>
            </a:r>
            <a:r>
              <a:rPr lang="en-US" altLang="ko-KR" sz="36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ontroller)</a:t>
            </a:r>
            <a:endParaRPr lang="ko-KR" altLang="en-US" sz="3600" dirty="0"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6D451-5BA9-48F7-A3E7-5098BF78AABE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RF</a:t>
            </a:r>
            <a:r>
              <a:rPr lang="ko-KR" altLang="en-US" smtClean="0"/>
              <a:t>공학</a:t>
            </a:r>
            <a:r>
              <a:rPr lang="en-US" altLang="ko-KR" smtClean="0"/>
              <a:t>_</a:t>
            </a:r>
            <a:r>
              <a:rPr lang="ko-KR" altLang="en-US" smtClean="0"/>
              <a:t>팀프로젝트</a:t>
            </a:r>
            <a:r>
              <a:rPr lang="en-US" altLang="ko-KR" smtClean="0"/>
              <a:t>_5</a:t>
            </a:r>
            <a:r>
              <a:rPr lang="ko-KR" altLang="en-US" smtClean="0"/>
              <a:t>조</a:t>
            </a:r>
            <a:r>
              <a:rPr lang="en-US" altLang="ko-KR" smtClean="0"/>
              <a:t>_PPT</a:t>
            </a:r>
            <a:endParaRPr lang="ko-KR" altLang="en-US"/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928504" y="944233"/>
            <a:ext cx="3226777" cy="784713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 smtClean="0">
                <a:solidFill>
                  <a:schemeClr val="bg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아이디어 소개</a:t>
            </a:r>
            <a:endParaRPr lang="ko-KR" altLang="en-US" b="1" dirty="0">
              <a:solidFill>
                <a:schemeClr val="bg1"/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pic>
        <p:nvPicPr>
          <p:cNvPr id="8" name="그림 7" descr="무료 일러스트: 전구, 빛, 아이콘, 실루엣, 배, 램프 ...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4123" y="641630"/>
            <a:ext cx="1254370" cy="125437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7687" b="86395" l="7483" r="9047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185" t="10413" r="10924" b="9335"/>
          <a:stretch/>
        </p:blipFill>
        <p:spPr>
          <a:xfrm>
            <a:off x="10996488" y="0"/>
            <a:ext cx="1195512" cy="124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184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3825" y="2190750"/>
            <a:ext cx="11877675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600" b="1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SATC</a:t>
            </a:r>
            <a:r>
              <a:rPr lang="en-US" altLang="ko-KR" sz="96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 </a:t>
            </a:r>
          </a:p>
          <a:p>
            <a:pPr algn="ctr"/>
            <a:r>
              <a:rPr lang="en-US" altLang="ko-KR" sz="2800" dirty="0" smtClean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SATC</a:t>
            </a:r>
            <a:r>
              <a:rPr lang="ko-KR" altLang="ko-KR" sz="28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가 </a:t>
            </a:r>
            <a:r>
              <a:rPr lang="ko-KR" altLang="ko-KR" sz="2800" dirty="0">
                <a:solidFill>
                  <a:srgbClr val="0070C0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실내의 온도 </a:t>
            </a:r>
            <a:r>
              <a:rPr lang="ko-KR" altLang="ko-KR" sz="28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및 </a:t>
            </a:r>
            <a:r>
              <a:rPr lang="ko-KR" altLang="ko-KR" sz="2800" dirty="0">
                <a:solidFill>
                  <a:srgbClr val="0070C0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습도</a:t>
            </a:r>
            <a:r>
              <a:rPr lang="ko-KR" altLang="ko-KR" sz="28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를 측정하여 </a:t>
            </a:r>
            <a:endParaRPr lang="en-US" altLang="ko-KR" sz="2800" dirty="0" smtClean="0"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  <a:p>
            <a:pPr algn="ctr"/>
            <a:r>
              <a:rPr lang="ko-KR" altLang="ko-KR" sz="2800" dirty="0" smtClean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데이터를 컴퓨터로 전송하고</a:t>
            </a:r>
            <a:endParaRPr lang="en-US" altLang="ko-KR" sz="2800" dirty="0" smtClean="0"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  <a:p>
            <a:pPr algn="ctr"/>
            <a:r>
              <a:rPr lang="ko-KR" altLang="ko-KR" sz="2800" dirty="0" smtClean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만약 </a:t>
            </a:r>
            <a:r>
              <a:rPr lang="ko-KR" altLang="ko-KR" sz="28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사용자가 </a:t>
            </a:r>
            <a:r>
              <a:rPr lang="ko-KR" altLang="ko-KR" sz="2800" dirty="0" smtClean="0">
                <a:solidFill>
                  <a:srgbClr val="FF0000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설정해놓은 적정 온도와 습도의</a:t>
            </a:r>
            <a:endParaRPr lang="en-US" altLang="ko-KR" sz="2800" dirty="0" smtClean="0">
              <a:solidFill>
                <a:srgbClr val="FF0000"/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  <a:p>
            <a:pPr algn="ctr"/>
            <a:r>
              <a:rPr lang="ko-KR" altLang="ko-KR" sz="2800" dirty="0" smtClean="0">
                <a:solidFill>
                  <a:srgbClr val="FF0000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 범위를 넘어서게 되면</a:t>
            </a:r>
            <a:r>
              <a:rPr lang="ko-KR" altLang="ko-KR" sz="2800" dirty="0" smtClean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 그 정보를 컴퓨터가 </a:t>
            </a:r>
            <a:r>
              <a:rPr lang="ko-KR" altLang="ko-KR" sz="2800" dirty="0" smtClean="0">
                <a:solidFill>
                  <a:srgbClr val="0070C0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인지하여</a:t>
            </a:r>
            <a:r>
              <a:rPr lang="en-US" altLang="ko-KR" sz="2800" dirty="0" smtClean="0">
                <a:solidFill>
                  <a:srgbClr val="0070C0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 </a:t>
            </a:r>
            <a:r>
              <a:rPr lang="ko-KR" altLang="ko-KR" sz="2800" dirty="0" smtClean="0">
                <a:solidFill>
                  <a:srgbClr val="0070C0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자동으로 </a:t>
            </a:r>
            <a:endParaRPr lang="en-US" altLang="ko-KR" sz="2800" dirty="0" smtClean="0">
              <a:solidFill>
                <a:srgbClr val="0070C0"/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  <a:p>
            <a:pPr algn="ctr"/>
            <a:r>
              <a:rPr lang="ko-KR" altLang="ko-KR" sz="2800" dirty="0" smtClean="0">
                <a:solidFill>
                  <a:srgbClr val="0070C0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연결해 </a:t>
            </a:r>
            <a:r>
              <a:rPr lang="ko-KR" altLang="ko-KR" sz="2800" dirty="0">
                <a:solidFill>
                  <a:srgbClr val="0070C0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놓은 전자기기</a:t>
            </a:r>
            <a:r>
              <a:rPr lang="en-US" altLang="ko-KR" sz="2800" dirty="0">
                <a:solidFill>
                  <a:srgbClr val="0070C0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(</a:t>
            </a:r>
            <a:r>
              <a:rPr lang="ko-KR" altLang="ko-KR" sz="2800" dirty="0">
                <a:solidFill>
                  <a:srgbClr val="0070C0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에어컨</a:t>
            </a:r>
            <a:r>
              <a:rPr lang="en-US" altLang="ko-KR" sz="2800" dirty="0">
                <a:solidFill>
                  <a:srgbClr val="0070C0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, </a:t>
            </a:r>
            <a:r>
              <a:rPr lang="ko-KR" altLang="ko-KR" sz="2800" dirty="0">
                <a:solidFill>
                  <a:srgbClr val="0070C0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히터</a:t>
            </a:r>
            <a:r>
              <a:rPr lang="en-US" altLang="ko-KR" sz="2800" dirty="0">
                <a:solidFill>
                  <a:srgbClr val="0070C0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)</a:t>
            </a:r>
            <a:r>
              <a:rPr lang="ko-KR" altLang="ko-KR" sz="2800" dirty="0">
                <a:solidFill>
                  <a:srgbClr val="0070C0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가 </a:t>
            </a:r>
            <a:r>
              <a:rPr lang="ko-KR" altLang="ko-KR" sz="2800" dirty="0" smtClean="0">
                <a:solidFill>
                  <a:srgbClr val="0070C0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동작</a:t>
            </a:r>
            <a:r>
              <a:rPr lang="ko-KR" altLang="ko-KR" sz="2800" dirty="0" smtClean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하게 </a:t>
            </a:r>
            <a:r>
              <a:rPr lang="ko-KR" altLang="ko-KR" sz="28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만들어 사용자가 </a:t>
            </a:r>
            <a:endParaRPr lang="en-US" altLang="ko-KR" sz="2800" dirty="0" smtClean="0"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  <a:p>
            <a:pPr algn="ctr"/>
            <a:r>
              <a:rPr lang="ko-KR" altLang="ko-KR" sz="2800" dirty="0" smtClean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설정해놓은 </a:t>
            </a:r>
            <a:r>
              <a:rPr lang="ko-KR" altLang="ko-KR" sz="28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온도</a:t>
            </a:r>
            <a:r>
              <a:rPr lang="en-US" altLang="ko-KR" sz="28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, </a:t>
            </a:r>
            <a:r>
              <a:rPr lang="ko-KR" altLang="ko-KR" sz="28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습도의 적정 범위가 유지되도록 만들어준다</a:t>
            </a:r>
          </a:p>
          <a:p>
            <a:pPr algn="ctr"/>
            <a:endParaRPr lang="ko-KR" altLang="en-US" sz="4800" dirty="0"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6D451-5BA9-48F7-A3E7-5098BF78AABE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RF</a:t>
            </a:r>
            <a:r>
              <a:rPr lang="ko-KR" altLang="en-US" smtClean="0"/>
              <a:t>공학</a:t>
            </a:r>
            <a:r>
              <a:rPr lang="en-US" altLang="ko-KR" smtClean="0"/>
              <a:t>_</a:t>
            </a:r>
            <a:r>
              <a:rPr lang="ko-KR" altLang="en-US" smtClean="0"/>
              <a:t>팀프로젝트</a:t>
            </a:r>
            <a:r>
              <a:rPr lang="en-US" altLang="ko-KR" smtClean="0"/>
              <a:t>_5</a:t>
            </a:r>
            <a:r>
              <a:rPr lang="ko-KR" altLang="en-US" smtClean="0"/>
              <a:t>조</a:t>
            </a:r>
            <a:r>
              <a:rPr lang="en-US" altLang="ko-KR" smtClean="0"/>
              <a:t>_PPT</a:t>
            </a:r>
            <a:endParaRPr lang="ko-KR" altLang="en-US"/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928504" y="944233"/>
            <a:ext cx="3226777" cy="784713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 smtClean="0">
                <a:solidFill>
                  <a:schemeClr val="bg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아이디어 소개</a:t>
            </a:r>
            <a:endParaRPr lang="ko-KR" altLang="en-US" b="1" dirty="0">
              <a:solidFill>
                <a:schemeClr val="bg1"/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pic>
        <p:nvPicPr>
          <p:cNvPr id="8" name="그림 7" descr="무료 일러스트: 전구, 빛, 아이콘, 실루엣, 배, 램프 ...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4123" y="641630"/>
            <a:ext cx="1254370" cy="125437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7687" b="86395" l="7483" r="9047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185" t="10413" r="10924" b="9335"/>
          <a:stretch/>
        </p:blipFill>
        <p:spPr>
          <a:xfrm>
            <a:off x="10996488" y="0"/>
            <a:ext cx="1195512" cy="124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640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3133" r="55762" b="20029"/>
          <a:stretch/>
        </p:blipFill>
        <p:spPr>
          <a:xfrm>
            <a:off x="385763" y="1719263"/>
            <a:ext cx="3686175" cy="327183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1994" y="396597"/>
            <a:ext cx="2647950" cy="31623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/>
          <a:srcRect l="46747"/>
          <a:stretch/>
        </p:blipFill>
        <p:spPr>
          <a:xfrm>
            <a:off x="8443913" y="681038"/>
            <a:ext cx="2171700" cy="159067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1414" y="2912268"/>
            <a:ext cx="4533900" cy="290512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71938" y="3912393"/>
            <a:ext cx="3188259" cy="215741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09625" y="4991100"/>
            <a:ext cx="2914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FBL780BC_H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443539" y="3189565"/>
            <a:ext cx="2047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LM35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743483" y="2269748"/>
            <a:ext cx="1885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DC MOTOR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052779" y="6040218"/>
            <a:ext cx="1885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LCD 1602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9858375" y="5885140"/>
            <a:ext cx="2505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CH340</a:t>
            </a:r>
            <a:endParaRPr lang="ko-KR" altLang="en-US" dirty="0"/>
          </a:p>
        </p:txBody>
      </p:sp>
      <p:sp>
        <p:nvSpPr>
          <p:cNvPr id="15" name="슬라이드 번호 개체 틀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6D451-5BA9-48F7-A3E7-5098BF78AABE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RF</a:t>
            </a:r>
            <a:r>
              <a:rPr lang="ko-KR" altLang="en-US" smtClean="0"/>
              <a:t>공학</a:t>
            </a:r>
            <a:r>
              <a:rPr lang="en-US" altLang="ko-KR" smtClean="0"/>
              <a:t>_</a:t>
            </a:r>
            <a:r>
              <a:rPr lang="ko-KR" altLang="en-US" smtClean="0"/>
              <a:t>팀프로젝트</a:t>
            </a:r>
            <a:r>
              <a:rPr lang="en-US" altLang="ko-KR" smtClean="0"/>
              <a:t>_5</a:t>
            </a:r>
            <a:r>
              <a:rPr lang="ko-KR" altLang="en-US" smtClean="0"/>
              <a:t>조</a:t>
            </a:r>
            <a:r>
              <a:rPr lang="en-US" altLang="ko-KR" smtClean="0"/>
              <a:t>_PPT</a:t>
            </a:r>
            <a:endParaRPr lang="ko-KR" altLang="en-US"/>
          </a:p>
        </p:txBody>
      </p:sp>
      <p:sp>
        <p:nvSpPr>
          <p:cNvPr id="16" name="제목 1"/>
          <p:cNvSpPr txBox="1">
            <a:spLocks/>
          </p:cNvSpPr>
          <p:nvPr/>
        </p:nvSpPr>
        <p:spPr>
          <a:xfrm>
            <a:off x="928504" y="944233"/>
            <a:ext cx="3226777" cy="784713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 smtClean="0">
                <a:solidFill>
                  <a:schemeClr val="bg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주요부품 소개</a:t>
            </a:r>
            <a:endParaRPr lang="ko-KR" altLang="en-US" b="1" dirty="0">
              <a:solidFill>
                <a:schemeClr val="bg1"/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pic>
        <p:nvPicPr>
          <p:cNvPr id="17" name="그림 16" descr="무료 일러스트: 전구, 빛, 아이콘, 실루엣, 배, 램프 ...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4123" y="641630"/>
            <a:ext cx="1254370" cy="1254370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7687" b="86395" l="7483" r="9047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185" t="10413" r="10924" b="9335"/>
          <a:stretch/>
        </p:blipFill>
        <p:spPr>
          <a:xfrm>
            <a:off x="10996488" y="0"/>
            <a:ext cx="1195512" cy="124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487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C:\Users\서우\Desktop\qwer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4239" y="1800103"/>
            <a:ext cx="8586788" cy="465296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6D451-5BA9-48F7-A3E7-5098BF78AABE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RF</a:t>
            </a:r>
            <a:r>
              <a:rPr lang="ko-KR" altLang="en-US" smtClean="0"/>
              <a:t>공학</a:t>
            </a:r>
            <a:r>
              <a:rPr lang="en-US" altLang="ko-KR" smtClean="0"/>
              <a:t>_</a:t>
            </a:r>
            <a:r>
              <a:rPr lang="ko-KR" altLang="en-US" smtClean="0"/>
              <a:t>팀프로젝트</a:t>
            </a:r>
            <a:r>
              <a:rPr lang="en-US" altLang="ko-KR" smtClean="0"/>
              <a:t>_5</a:t>
            </a:r>
            <a:r>
              <a:rPr lang="ko-KR" altLang="en-US" smtClean="0"/>
              <a:t>조</a:t>
            </a:r>
            <a:r>
              <a:rPr lang="en-US" altLang="ko-KR" smtClean="0"/>
              <a:t>_PPT</a:t>
            </a:r>
            <a:endParaRPr lang="ko-KR" altLang="en-US"/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928504" y="944233"/>
            <a:ext cx="2817019" cy="784713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 smtClean="0">
                <a:solidFill>
                  <a:schemeClr val="bg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블록도 소개</a:t>
            </a:r>
            <a:endParaRPr lang="ko-KR" altLang="en-US" b="1" dirty="0">
              <a:solidFill>
                <a:schemeClr val="bg1"/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pic>
        <p:nvPicPr>
          <p:cNvPr id="8" name="그림 7" descr="무료 일러스트: 전구, 빛, 아이콘, 실루엣, 배, 램프 ...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4123" y="641630"/>
            <a:ext cx="1254370" cy="125437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7687" b="86395" l="7483" r="9047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185" t="10413" r="10924" b="9335"/>
          <a:stretch/>
        </p:blipFill>
        <p:spPr>
          <a:xfrm>
            <a:off x="10996488" y="0"/>
            <a:ext cx="1195512" cy="124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917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1750" y="2354923"/>
            <a:ext cx="2790697" cy="4503077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4149" y="2521423"/>
            <a:ext cx="4819650" cy="3705225"/>
          </a:xfrm>
          <a:prstGeom prst="rect">
            <a:avLst/>
          </a:prstGeom>
        </p:spPr>
      </p:pic>
      <p:cxnSp>
        <p:nvCxnSpPr>
          <p:cNvPr id="18" name="꺾인 연결선 17"/>
          <p:cNvCxnSpPr/>
          <p:nvPr/>
        </p:nvCxnSpPr>
        <p:spPr>
          <a:xfrm flipV="1">
            <a:off x="3838832" y="3649362"/>
            <a:ext cx="1832919" cy="1540476"/>
          </a:xfrm>
          <a:prstGeom prst="bentConnector3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꺾인 연결선 19"/>
          <p:cNvCxnSpPr/>
          <p:nvPr/>
        </p:nvCxnSpPr>
        <p:spPr>
          <a:xfrm flipV="1">
            <a:off x="3838832" y="4127157"/>
            <a:ext cx="2010033" cy="823784"/>
          </a:xfrm>
          <a:prstGeom prst="bentConnector3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꺾인 연결선 21"/>
          <p:cNvCxnSpPr/>
          <p:nvPr/>
        </p:nvCxnSpPr>
        <p:spPr>
          <a:xfrm>
            <a:off x="3838832" y="4802659"/>
            <a:ext cx="1832919" cy="502509"/>
          </a:xfrm>
          <a:prstGeom prst="bentConnector3">
            <a:avLst>
              <a:gd name="adj1" fmla="val 77928"/>
            </a:avLst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꺾인 연결선 25"/>
          <p:cNvCxnSpPr/>
          <p:nvPr/>
        </p:nvCxnSpPr>
        <p:spPr>
          <a:xfrm>
            <a:off x="3838832" y="4657344"/>
            <a:ext cx="2010033" cy="902208"/>
          </a:xfrm>
          <a:prstGeom prst="bentConnector3">
            <a:avLst>
              <a:gd name="adj1" fmla="val 57582"/>
            </a:avLst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꺾인 연결선 29"/>
          <p:cNvCxnSpPr/>
          <p:nvPr/>
        </p:nvCxnSpPr>
        <p:spPr>
          <a:xfrm>
            <a:off x="3838832" y="4539049"/>
            <a:ext cx="1946272" cy="1252151"/>
          </a:xfrm>
          <a:prstGeom prst="bentConnector3">
            <a:avLst>
              <a:gd name="adj1" fmla="val 38411"/>
            </a:avLst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꺾인 연결선 31"/>
          <p:cNvCxnSpPr/>
          <p:nvPr/>
        </p:nvCxnSpPr>
        <p:spPr>
          <a:xfrm>
            <a:off x="3853505" y="4359299"/>
            <a:ext cx="1832919" cy="1661077"/>
          </a:xfrm>
          <a:prstGeom prst="bentConnector3">
            <a:avLst>
              <a:gd name="adj1" fmla="val 31043"/>
            </a:avLst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/>
          <p:cNvSpPr/>
          <p:nvPr/>
        </p:nvSpPr>
        <p:spPr>
          <a:xfrm>
            <a:off x="4306587" y="648706"/>
            <a:ext cx="902042" cy="6274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DHT11</a:t>
            </a:r>
          </a:p>
          <a:p>
            <a:pPr algn="ctr"/>
            <a:r>
              <a:rPr lang="en-US" altLang="ko-KR" sz="700" dirty="0" smtClean="0"/>
              <a:t>IN  OUT GND</a:t>
            </a:r>
            <a:endParaRPr lang="ko-KR" altLang="en-US" sz="700" dirty="0"/>
          </a:p>
        </p:txBody>
      </p:sp>
      <p:cxnSp>
        <p:nvCxnSpPr>
          <p:cNvPr id="53" name="직선 연결선 52"/>
          <p:cNvCxnSpPr>
            <a:stCxn id="35" idx="2"/>
            <a:endCxn id="147" idx="4"/>
          </p:cNvCxnSpPr>
          <p:nvPr/>
        </p:nvCxnSpPr>
        <p:spPr>
          <a:xfrm flipH="1">
            <a:off x="4755291" y="1276171"/>
            <a:ext cx="2317" cy="369111"/>
          </a:xfrm>
          <a:prstGeom prst="line">
            <a:avLst/>
          </a:prstGeom>
          <a:ln w="381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/>
          <p:cNvCxnSpPr/>
          <p:nvPr/>
        </p:nvCxnSpPr>
        <p:spPr>
          <a:xfrm flipH="1">
            <a:off x="4733237" y="1606378"/>
            <a:ext cx="22054" cy="3698790"/>
          </a:xfrm>
          <a:prstGeom prst="line">
            <a:avLst/>
          </a:prstGeom>
          <a:ln w="381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/>
          <p:cNvCxnSpPr/>
          <p:nvPr/>
        </p:nvCxnSpPr>
        <p:spPr>
          <a:xfrm flipV="1">
            <a:off x="3831260" y="5292069"/>
            <a:ext cx="920901" cy="33982"/>
          </a:xfrm>
          <a:prstGeom prst="line">
            <a:avLst/>
          </a:prstGeom>
          <a:ln w="381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/>
          <p:cNvCxnSpPr/>
          <p:nvPr/>
        </p:nvCxnSpPr>
        <p:spPr>
          <a:xfrm flipH="1" flipV="1">
            <a:off x="486032" y="4728519"/>
            <a:ext cx="593123" cy="8238"/>
          </a:xfrm>
          <a:prstGeom prst="line">
            <a:avLst/>
          </a:prstGeom>
          <a:ln w="38100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67" name="직선 연결선 66"/>
          <p:cNvCxnSpPr/>
          <p:nvPr/>
        </p:nvCxnSpPr>
        <p:spPr>
          <a:xfrm flipV="1">
            <a:off x="486032" y="1795849"/>
            <a:ext cx="0" cy="2932670"/>
          </a:xfrm>
          <a:prstGeom prst="line">
            <a:avLst/>
          </a:prstGeom>
          <a:ln w="38100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0" name="직선 연결선 69"/>
          <p:cNvCxnSpPr/>
          <p:nvPr/>
        </p:nvCxnSpPr>
        <p:spPr>
          <a:xfrm>
            <a:off x="486032" y="1795849"/>
            <a:ext cx="4020065" cy="0"/>
          </a:xfrm>
          <a:prstGeom prst="line">
            <a:avLst/>
          </a:prstGeom>
          <a:ln w="38100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2" name="직선 연결선 71"/>
          <p:cNvCxnSpPr/>
          <p:nvPr/>
        </p:nvCxnSpPr>
        <p:spPr>
          <a:xfrm flipV="1">
            <a:off x="4522573" y="1268628"/>
            <a:ext cx="0" cy="527221"/>
          </a:xfrm>
          <a:prstGeom prst="line">
            <a:avLst/>
          </a:prstGeom>
          <a:ln w="38100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73" name="직사각형 72"/>
          <p:cNvSpPr/>
          <p:nvPr/>
        </p:nvSpPr>
        <p:spPr>
          <a:xfrm>
            <a:off x="4832520" y="3035643"/>
            <a:ext cx="220363" cy="45308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10K</a:t>
            </a:r>
            <a:endParaRPr lang="ko-KR" altLang="en-US" sz="1600" dirty="0"/>
          </a:p>
        </p:txBody>
      </p:sp>
      <p:cxnSp>
        <p:nvCxnSpPr>
          <p:cNvPr id="77" name="직선 연결선 76"/>
          <p:cNvCxnSpPr/>
          <p:nvPr/>
        </p:nvCxnSpPr>
        <p:spPr>
          <a:xfrm flipH="1">
            <a:off x="5305168" y="3410465"/>
            <a:ext cx="381256" cy="823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5" name="직선 연결선 84"/>
          <p:cNvCxnSpPr/>
          <p:nvPr/>
        </p:nvCxnSpPr>
        <p:spPr>
          <a:xfrm flipV="1">
            <a:off x="5305168" y="3262183"/>
            <a:ext cx="0" cy="148282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9" name="직선 화살표 연결선 88"/>
          <p:cNvCxnSpPr>
            <a:endCxn id="73" idx="3"/>
          </p:cNvCxnSpPr>
          <p:nvPr/>
        </p:nvCxnSpPr>
        <p:spPr>
          <a:xfrm flipH="1">
            <a:off x="5052883" y="3262183"/>
            <a:ext cx="252285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0" name="직선 연결선 89"/>
          <p:cNvCxnSpPr/>
          <p:nvPr/>
        </p:nvCxnSpPr>
        <p:spPr>
          <a:xfrm flipH="1">
            <a:off x="238898" y="4896879"/>
            <a:ext cx="840258" cy="0"/>
          </a:xfrm>
          <a:prstGeom prst="line">
            <a:avLst/>
          </a:prstGeom>
          <a:ln w="38100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92" name="직선 연결선 91"/>
          <p:cNvCxnSpPr/>
          <p:nvPr/>
        </p:nvCxnSpPr>
        <p:spPr>
          <a:xfrm>
            <a:off x="233747" y="1434027"/>
            <a:ext cx="29133" cy="3455131"/>
          </a:xfrm>
          <a:prstGeom prst="line">
            <a:avLst/>
          </a:prstGeom>
          <a:ln w="38100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93" name="직선 연결선 92"/>
          <p:cNvCxnSpPr/>
          <p:nvPr/>
        </p:nvCxnSpPr>
        <p:spPr>
          <a:xfrm flipH="1" flipV="1">
            <a:off x="232973" y="1429908"/>
            <a:ext cx="5262823" cy="411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8" name="직선 연결선 97"/>
          <p:cNvCxnSpPr>
            <a:stCxn id="73" idx="0"/>
          </p:cNvCxnSpPr>
          <p:nvPr/>
        </p:nvCxnSpPr>
        <p:spPr>
          <a:xfrm flipH="1" flipV="1">
            <a:off x="4942701" y="1437503"/>
            <a:ext cx="1" cy="159814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0" name="직선 연결선 99"/>
          <p:cNvCxnSpPr/>
          <p:nvPr/>
        </p:nvCxnSpPr>
        <p:spPr>
          <a:xfrm>
            <a:off x="4942701" y="1268628"/>
            <a:ext cx="0" cy="16128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2" name="직선 연결선 101"/>
          <p:cNvCxnSpPr/>
          <p:nvPr/>
        </p:nvCxnSpPr>
        <p:spPr>
          <a:xfrm flipH="1">
            <a:off x="4942701" y="2932670"/>
            <a:ext cx="72905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3" name="타원 102"/>
          <p:cNvSpPr/>
          <p:nvPr/>
        </p:nvSpPr>
        <p:spPr>
          <a:xfrm>
            <a:off x="4893274" y="1404648"/>
            <a:ext cx="98853" cy="882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" name="타원 103"/>
          <p:cNvSpPr/>
          <p:nvPr/>
        </p:nvSpPr>
        <p:spPr>
          <a:xfrm>
            <a:off x="4901641" y="2874750"/>
            <a:ext cx="98853" cy="882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5" name="직선 연결선 104"/>
          <p:cNvCxnSpPr/>
          <p:nvPr/>
        </p:nvCxnSpPr>
        <p:spPr>
          <a:xfrm flipH="1" flipV="1">
            <a:off x="4526692" y="1795851"/>
            <a:ext cx="258" cy="1786292"/>
          </a:xfrm>
          <a:prstGeom prst="line">
            <a:avLst/>
          </a:prstGeom>
          <a:ln w="38100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08" name="직선 연결선 107"/>
          <p:cNvCxnSpPr/>
          <p:nvPr/>
        </p:nvCxnSpPr>
        <p:spPr>
          <a:xfrm flipH="1">
            <a:off x="4515407" y="3572586"/>
            <a:ext cx="435660" cy="0"/>
          </a:xfrm>
          <a:prstGeom prst="line">
            <a:avLst/>
          </a:prstGeom>
          <a:ln w="38100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10" name="직선 연결선 109"/>
          <p:cNvCxnSpPr>
            <a:endCxn id="73" idx="2"/>
          </p:cNvCxnSpPr>
          <p:nvPr/>
        </p:nvCxnSpPr>
        <p:spPr>
          <a:xfrm flipV="1">
            <a:off x="4938711" y="3488724"/>
            <a:ext cx="3991" cy="98856"/>
          </a:xfrm>
          <a:prstGeom prst="line">
            <a:avLst/>
          </a:prstGeom>
          <a:ln w="38100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12" name="직선 연결선 111"/>
          <p:cNvCxnSpPr/>
          <p:nvPr/>
        </p:nvCxnSpPr>
        <p:spPr>
          <a:xfrm flipH="1">
            <a:off x="4503051" y="1795849"/>
            <a:ext cx="917446" cy="1483"/>
          </a:xfrm>
          <a:prstGeom prst="line">
            <a:avLst/>
          </a:prstGeom>
          <a:ln w="38100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14" name="직선 연결선 113"/>
          <p:cNvCxnSpPr/>
          <p:nvPr/>
        </p:nvCxnSpPr>
        <p:spPr>
          <a:xfrm flipH="1" flipV="1">
            <a:off x="5412255" y="1782751"/>
            <a:ext cx="7210" cy="1392113"/>
          </a:xfrm>
          <a:prstGeom prst="line">
            <a:avLst/>
          </a:prstGeom>
          <a:ln w="38100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16" name="직선 연결선 115"/>
          <p:cNvCxnSpPr/>
          <p:nvPr/>
        </p:nvCxnSpPr>
        <p:spPr>
          <a:xfrm flipH="1">
            <a:off x="5412255" y="3159872"/>
            <a:ext cx="435660" cy="0"/>
          </a:xfrm>
          <a:prstGeom prst="line">
            <a:avLst/>
          </a:prstGeom>
          <a:ln w="38100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17" name="직사각형 116"/>
          <p:cNvSpPr/>
          <p:nvPr/>
        </p:nvSpPr>
        <p:spPr>
          <a:xfrm>
            <a:off x="4753363" y="6163876"/>
            <a:ext cx="547815" cy="23065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smtClean="0"/>
              <a:t>220</a:t>
            </a:r>
            <a:r>
              <a:rPr lang="el-GR" altLang="ko-KR" sz="1400" dirty="0"/>
              <a:t>Ω</a:t>
            </a:r>
            <a:r>
              <a:rPr lang="el-GR" altLang="ko-KR" dirty="0" smtClean="0"/>
              <a:t> </a:t>
            </a:r>
            <a:endParaRPr lang="ko-KR" altLang="en-US" sz="1200" dirty="0"/>
          </a:p>
        </p:txBody>
      </p:sp>
      <p:cxnSp>
        <p:nvCxnSpPr>
          <p:cNvPr id="118" name="직선 연결선 117"/>
          <p:cNvCxnSpPr/>
          <p:nvPr/>
        </p:nvCxnSpPr>
        <p:spPr>
          <a:xfrm flipH="1" flipV="1">
            <a:off x="4530874" y="3556028"/>
            <a:ext cx="18389" cy="2723178"/>
          </a:xfrm>
          <a:prstGeom prst="line">
            <a:avLst/>
          </a:prstGeom>
          <a:ln w="38100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20" name="직선 연결선 119"/>
          <p:cNvCxnSpPr>
            <a:stCxn id="117" idx="1"/>
          </p:cNvCxnSpPr>
          <p:nvPr/>
        </p:nvCxnSpPr>
        <p:spPr>
          <a:xfrm flipH="1">
            <a:off x="4549263" y="6279206"/>
            <a:ext cx="204100" cy="2058"/>
          </a:xfrm>
          <a:prstGeom prst="line">
            <a:avLst/>
          </a:prstGeom>
          <a:ln w="38100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26" name="직선 연결선 125"/>
          <p:cNvCxnSpPr/>
          <p:nvPr/>
        </p:nvCxnSpPr>
        <p:spPr>
          <a:xfrm flipH="1">
            <a:off x="5301178" y="6279206"/>
            <a:ext cx="435660" cy="0"/>
          </a:xfrm>
          <a:prstGeom prst="line">
            <a:avLst/>
          </a:prstGeom>
          <a:ln w="38100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28" name="직선 연결선 127"/>
          <p:cNvCxnSpPr/>
          <p:nvPr/>
        </p:nvCxnSpPr>
        <p:spPr>
          <a:xfrm flipH="1">
            <a:off x="5519008" y="6499654"/>
            <a:ext cx="1674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직선 연결선 136"/>
          <p:cNvCxnSpPr/>
          <p:nvPr/>
        </p:nvCxnSpPr>
        <p:spPr>
          <a:xfrm>
            <a:off x="5519008" y="1314690"/>
            <a:ext cx="0" cy="268149"/>
          </a:xfrm>
          <a:prstGeom prst="line">
            <a:avLst/>
          </a:prstGeom>
          <a:ln w="38100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40" name="직선 연결선 139"/>
          <p:cNvCxnSpPr/>
          <p:nvPr/>
        </p:nvCxnSpPr>
        <p:spPr>
          <a:xfrm>
            <a:off x="5623268" y="1386902"/>
            <a:ext cx="0" cy="145336"/>
          </a:xfrm>
          <a:prstGeom prst="line">
            <a:avLst/>
          </a:prstGeom>
          <a:ln w="38100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42" name="직선 연결선 141"/>
          <p:cNvCxnSpPr/>
          <p:nvPr/>
        </p:nvCxnSpPr>
        <p:spPr>
          <a:xfrm flipH="1">
            <a:off x="5500619" y="3884141"/>
            <a:ext cx="2110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직선 연결선 142"/>
          <p:cNvCxnSpPr/>
          <p:nvPr/>
        </p:nvCxnSpPr>
        <p:spPr>
          <a:xfrm>
            <a:off x="5459275" y="3835881"/>
            <a:ext cx="0" cy="1124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직선 연결선 143"/>
          <p:cNvCxnSpPr/>
          <p:nvPr/>
        </p:nvCxnSpPr>
        <p:spPr>
          <a:xfrm flipH="1">
            <a:off x="5494637" y="3787717"/>
            <a:ext cx="399" cy="2155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직선 연결선 148"/>
          <p:cNvCxnSpPr/>
          <p:nvPr/>
        </p:nvCxnSpPr>
        <p:spPr>
          <a:xfrm>
            <a:off x="5483646" y="6457078"/>
            <a:ext cx="0" cy="1124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직선 연결선 149"/>
          <p:cNvCxnSpPr/>
          <p:nvPr/>
        </p:nvCxnSpPr>
        <p:spPr>
          <a:xfrm flipH="1">
            <a:off x="5519008" y="6408914"/>
            <a:ext cx="399" cy="2155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4" name="그림 15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0219" y="3217807"/>
            <a:ext cx="1746840" cy="2573393"/>
          </a:xfrm>
          <a:prstGeom prst="rect">
            <a:avLst/>
          </a:prstGeom>
        </p:spPr>
      </p:pic>
      <p:cxnSp>
        <p:nvCxnSpPr>
          <p:cNvPr id="155" name="직선 연결선 154"/>
          <p:cNvCxnSpPr/>
          <p:nvPr/>
        </p:nvCxnSpPr>
        <p:spPr>
          <a:xfrm flipH="1">
            <a:off x="426720" y="1712061"/>
            <a:ext cx="8325340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57" name="직선 연결선 156"/>
          <p:cNvCxnSpPr/>
          <p:nvPr/>
        </p:nvCxnSpPr>
        <p:spPr>
          <a:xfrm flipH="1" flipV="1">
            <a:off x="8752059" y="1712061"/>
            <a:ext cx="19054" cy="3973514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59" name="직선 연결선 158"/>
          <p:cNvCxnSpPr/>
          <p:nvPr/>
        </p:nvCxnSpPr>
        <p:spPr>
          <a:xfrm flipH="1" flipV="1">
            <a:off x="8771610" y="5670709"/>
            <a:ext cx="916977" cy="14866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64" name="직선 연결선 163"/>
          <p:cNvCxnSpPr/>
          <p:nvPr/>
        </p:nvCxnSpPr>
        <p:spPr>
          <a:xfrm>
            <a:off x="11443372" y="5482564"/>
            <a:ext cx="0" cy="268149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65" name="직선 연결선 164"/>
          <p:cNvCxnSpPr/>
          <p:nvPr/>
        </p:nvCxnSpPr>
        <p:spPr>
          <a:xfrm>
            <a:off x="11547632" y="5554776"/>
            <a:ext cx="0" cy="145336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66" name="직선 연결선 165"/>
          <p:cNvCxnSpPr/>
          <p:nvPr/>
        </p:nvCxnSpPr>
        <p:spPr>
          <a:xfrm flipH="1">
            <a:off x="10642600" y="5616638"/>
            <a:ext cx="816011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C:\Users\서우\Desktop\캡처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37" r="10642" b="-1"/>
          <a:stretch/>
        </p:blipFill>
        <p:spPr bwMode="auto">
          <a:xfrm rot="5400000" flipV="1">
            <a:off x="10785684" y="5012789"/>
            <a:ext cx="786187" cy="407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9" name="직선 연결선 58"/>
          <p:cNvCxnSpPr/>
          <p:nvPr/>
        </p:nvCxnSpPr>
        <p:spPr>
          <a:xfrm flipH="1" flipV="1">
            <a:off x="10610850" y="4823292"/>
            <a:ext cx="642939" cy="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6" name="직선 연결선 145"/>
          <p:cNvCxnSpPr/>
          <p:nvPr/>
        </p:nvCxnSpPr>
        <p:spPr>
          <a:xfrm flipH="1">
            <a:off x="4733237" y="1601164"/>
            <a:ext cx="6317368" cy="5214"/>
          </a:xfrm>
          <a:prstGeom prst="line">
            <a:avLst/>
          </a:prstGeom>
          <a:ln w="381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47" name="타원 146"/>
          <p:cNvSpPr/>
          <p:nvPr/>
        </p:nvSpPr>
        <p:spPr>
          <a:xfrm>
            <a:off x="4705864" y="1557047"/>
            <a:ext cx="98853" cy="882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1" name="직선 연결선 150"/>
          <p:cNvCxnSpPr/>
          <p:nvPr/>
        </p:nvCxnSpPr>
        <p:spPr>
          <a:xfrm>
            <a:off x="11050605" y="1601164"/>
            <a:ext cx="0" cy="2461121"/>
          </a:xfrm>
          <a:prstGeom prst="line">
            <a:avLst/>
          </a:prstGeom>
          <a:ln w="381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52" name="직선 연결선 151"/>
          <p:cNvCxnSpPr/>
          <p:nvPr/>
        </p:nvCxnSpPr>
        <p:spPr>
          <a:xfrm>
            <a:off x="10610850" y="4055490"/>
            <a:ext cx="439755" cy="0"/>
          </a:xfrm>
          <a:prstGeom prst="line">
            <a:avLst/>
          </a:prstGeom>
          <a:ln w="381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 73"/>
          <p:cNvCxnSpPr/>
          <p:nvPr/>
        </p:nvCxnSpPr>
        <p:spPr>
          <a:xfrm flipH="1" flipV="1">
            <a:off x="414722" y="1697195"/>
            <a:ext cx="9525" cy="2909266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8" name="직선 연결선 77"/>
          <p:cNvCxnSpPr/>
          <p:nvPr/>
        </p:nvCxnSpPr>
        <p:spPr>
          <a:xfrm flipH="1">
            <a:off x="410603" y="4575877"/>
            <a:ext cx="633120" cy="4631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94" name="그림 93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56" t="4677" r="7532" b="3664"/>
          <a:stretch/>
        </p:blipFill>
        <p:spPr>
          <a:xfrm>
            <a:off x="8771113" y="5826373"/>
            <a:ext cx="523252" cy="488440"/>
          </a:xfrm>
          <a:prstGeom prst="rect">
            <a:avLst/>
          </a:prstGeom>
        </p:spPr>
      </p:pic>
      <p:cxnSp>
        <p:nvCxnSpPr>
          <p:cNvPr id="95" name="직선 연결선 94"/>
          <p:cNvCxnSpPr/>
          <p:nvPr/>
        </p:nvCxnSpPr>
        <p:spPr>
          <a:xfrm>
            <a:off x="8930432" y="5030046"/>
            <a:ext cx="0" cy="79632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연결선 95"/>
          <p:cNvCxnSpPr/>
          <p:nvPr/>
        </p:nvCxnSpPr>
        <p:spPr>
          <a:xfrm flipH="1">
            <a:off x="8920011" y="5028537"/>
            <a:ext cx="70022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연결선 96"/>
          <p:cNvCxnSpPr/>
          <p:nvPr/>
        </p:nvCxnSpPr>
        <p:spPr>
          <a:xfrm>
            <a:off x="8930432" y="6286916"/>
            <a:ext cx="0" cy="17986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 98"/>
          <p:cNvCxnSpPr/>
          <p:nvPr/>
        </p:nvCxnSpPr>
        <p:spPr>
          <a:xfrm flipH="1" flipV="1">
            <a:off x="8819897" y="6468246"/>
            <a:ext cx="211533" cy="1285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연결선 100"/>
          <p:cNvCxnSpPr/>
          <p:nvPr/>
        </p:nvCxnSpPr>
        <p:spPr>
          <a:xfrm flipH="1" flipV="1">
            <a:off x="8850577" y="6522114"/>
            <a:ext cx="159710" cy="1793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제목 1"/>
          <p:cNvSpPr txBox="1">
            <a:spLocks/>
          </p:cNvSpPr>
          <p:nvPr/>
        </p:nvSpPr>
        <p:spPr>
          <a:xfrm>
            <a:off x="918979" y="367161"/>
            <a:ext cx="2817019" cy="784713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 smtClean="0">
                <a:solidFill>
                  <a:schemeClr val="bg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회로도 설계</a:t>
            </a:r>
            <a:endParaRPr lang="ko-KR" altLang="en-US" b="1" dirty="0">
              <a:solidFill>
                <a:schemeClr val="bg1"/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pic>
        <p:nvPicPr>
          <p:cNvPr id="71" name="그림 70" descr="무료 일러스트: 전구, 빛, 아이콘, 실루엣, 배, 램프 ...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1279" y="86627"/>
            <a:ext cx="1254370" cy="1254370"/>
          </a:xfrm>
          <a:prstGeom prst="rect">
            <a:avLst/>
          </a:prstGeom>
        </p:spPr>
      </p:pic>
      <p:pic>
        <p:nvPicPr>
          <p:cNvPr id="75" name="그림 74"/>
          <p:cNvPicPr>
            <a:picLocks noChangeAspect="1"/>
          </p:cNvPicPr>
          <p:nvPr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7687" b="86395" l="7483" r="9047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185" t="10413" r="10924" b="9335"/>
          <a:stretch/>
        </p:blipFill>
        <p:spPr>
          <a:xfrm>
            <a:off x="10996488" y="0"/>
            <a:ext cx="1195512" cy="124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081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567</TotalTime>
  <Words>1017</Words>
  <Application>Microsoft Office PowerPoint</Application>
  <PresentationFormat>와이드스크린</PresentationFormat>
  <Paragraphs>224</Paragraphs>
  <Slides>39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39</vt:i4>
      </vt:variant>
    </vt:vector>
  </HeadingPairs>
  <TitlesOfParts>
    <vt:vector size="44" baseType="lpstr">
      <vt:lpstr>210 맨발의청춘 R</vt:lpstr>
      <vt:lpstr>나눔바른고딕</vt:lpstr>
      <vt:lpstr>맑은 고딕</vt:lpstr>
      <vt:lpstr>Arial</vt:lpstr>
      <vt:lpstr>Office 테마</vt:lpstr>
      <vt:lpstr>RF공학 Team Project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RF공학 Team Project</dc:title>
  <dc:creator>SUNG-HOON</dc:creator>
  <cp:lastModifiedBy>오 탁종</cp:lastModifiedBy>
  <cp:revision>57</cp:revision>
  <dcterms:created xsi:type="dcterms:W3CDTF">2016-11-27T03:01:17Z</dcterms:created>
  <dcterms:modified xsi:type="dcterms:W3CDTF">2019-02-10T14:30:32Z</dcterms:modified>
</cp:coreProperties>
</file>